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7" r:id="rId2"/>
    <p:sldId id="595" r:id="rId3"/>
    <p:sldId id="596" r:id="rId4"/>
    <p:sldId id="598" r:id="rId5"/>
    <p:sldId id="599" r:id="rId6"/>
    <p:sldId id="602" r:id="rId7"/>
    <p:sldId id="605" r:id="rId8"/>
    <p:sldId id="607" r:id="rId9"/>
    <p:sldId id="606" r:id="rId10"/>
    <p:sldId id="608" r:id="rId11"/>
    <p:sldId id="609" r:id="rId12"/>
    <p:sldId id="610" r:id="rId13"/>
    <p:sldId id="611" r:id="rId14"/>
    <p:sldId id="612" r:id="rId15"/>
    <p:sldId id="613" r:id="rId16"/>
    <p:sldId id="614" r:id="rId17"/>
    <p:sldId id="615" r:id="rId18"/>
    <p:sldId id="616" r:id="rId19"/>
    <p:sldId id="617" r:id="rId20"/>
    <p:sldId id="618" r:id="rId21"/>
    <p:sldId id="619" r:id="rId22"/>
    <p:sldId id="620" r:id="rId23"/>
    <p:sldId id="621" r:id="rId24"/>
    <p:sldId id="647" r:id="rId25"/>
    <p:sldId id="623" r:id="rId26"/>
    <p:sldId id="624" r:id="rId27"/>
    <p:sldId id="625" r:id="rId28"/>
    <p:sldId id="626" r:id="rId29"/>
    <p:sldId id="627" r:id="rId30"/>
    <p:sldId id="628" r:id="rId31"/>
    <p:sldId id="629" r:id="rId32"/>
    <p:sldId id="631" r:id="rId33"/>
    <p:sldId id="632" r:id="rId34"/>
    <p:sldId id="633" r:id="rId35"/>
    <p:sldId id="635" r:id="rId36"/>
    <p:sldId id="636" r:id="rId37"/>
    <p:sldId id="637" r:id="rId38"/>
    <p:sldId id="638" r:id="rId39"/>
    <p:sldId id="645" r:id="rId40"/>
    <p:sldId id="646" r:id="rId41"/>
    <p:sldId id="639" r:id="rId42"/>
    <p:sldId id="634" r:id="rId43"/>
    <p:sldId id="644"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3">
          <p15:clr>
            <a:srgbClr val="A4A3A4"/>
          </p15:clr>
        </p15:guide>
        <p15:guide id="2" pos="28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6860"/>
    <a:srgbClr val="F3A821"/>
    <a:srgbClr val="F5B547"/>
    <a:srgbClr val="FF7E79"/>
    <a:srgbClr val="237EB1"/>
    <a:srgbClr val="2995D4"/>
    <a:srgbClr val="ED477F"/>
    <a:srgbClr val="73BD51"/>
    <a:srgbClr val="5FA53F"/>
    <a:srgbClr val="615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7" autoAdjust="0"/>
    <p:restoredTop sz="84030" autoAdjust="0"/>
  </p:normalViewPr>
  <p:slideViewPr>
    <p:cSldViewPr snapToGrid="0" showGuides="1">
      <p:cViewPr>
        <p:scale>
          <a:sx n="122" d="100"/>
          <a:sy n="122" d="100"/>
        </p:scale>
        <p:origin x="552" y="408"/>
      </p:cViewPr>
      <p:guideLst>
        <p:guide orient="horz" pos="2503"/>
        <p:guide pos="2892"/>
      </p:guideLst>
    </p:cSldViewPr>
  </p:slideViewPr>
  <p:notesTextViewPr>
    <p:cViewPr>
      <p:scale>
        <a:sx n="150" d="100"/>
        <a:sy n="15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41.wmf"/><Relationship Id="rId5" Type="http://schemas.openxmlformats.org/officeDocument/2006/relationships/image" Target="../media/image42.wmf"/><Relationship Id="rId6" Type="http://schemas.openxmlformats.org/officeDocument/2006/relationships/image" Target="../media/image43.wmf"/><Relationship Id="rId7" Type="http://schemas.openxmlformats.org/officeDocument/2006/relationships/image" Target="../media/image44.emf"/><Relationship Id="rId1" Type="http://schemas.openxmlformats.org/officeDocument/2006/relationships/image" Target="../media/image38.wmf"/><Relationship Id="rId2"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1" Type="http://schemas.openxmlformats.org/officeDocument/2006/relationships/image" Target="../media/image57.wmf"/><Relationship Id="rId12" Type="http://schemas.openxmlformats.org/officeDocument/2006/relationships/image" Target="../media/image58.wmf"/><Relationship Id="rId1" Type="http://schemas.openxmlformats.org/officeDocument/2006/relationships/image" Target="../media/image47.wmf"/><Relationship Id="rId2" Type="http://schemas.openxmlformats.org/officeDocument/2006/relationships/image" Target="../media/image48.wmf"/><Relationship Id="rId3" Type="http://schemas.openxmlformats.org/officeDocument/2006/relationships/image" Target="../media/image49.wmf"/><Relationship Id="rId4" Type="http://schemas.openxmlformats.org/officeDocument/2006/relationships/image" Target="../media/image50.wmf"/><Relationship Id="rId5" Type="http://schemas.openxmlformats.org/officeDocument/2006/relationships/image" Target="../media/image51.wmf"/><Relationship Id="rId6" Type="http://schemas.openxmlformats.org/officeDocument/2006/relationships/image" Target="../media/image52.wmf"/><Relationship Id="rId7" Type="http://schemas.openxmlformats.org/officeDocument/2006/relationships/image" Target="../media/image53.wmf"/><Relationship Id="rId8" Type="http://schemas.openxmlformats.org/officeDocument/2006/relationships/image" Target="../media/image54.wmf"/><Relationship Id="rId9" Type="http://schemas.openxmlformats.org/officeDocument/2006/relationships/image" Target="../media/image55.wmf"/><Relationship Id="rId10"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wmf"/><Relationship Id="rId3"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wmf"/><Relationship Id="rId3"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7718E-E8F2-40A6-9D64-133D0CBCE744}" type="datetimeFigureOut">
              <a:rPr lang="zh-CN" altLang="en-US" smtClean="0"/>
              <a:t>2018/4/13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59480-F6E3-4813-A472-471E654632A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UWB (Ultra Wideband)</a:t>
            </a:r>
            <a:r>
              <a:rPr lang="zh-CN" altLang="zh-CN" sz="1200" kern="1200" dirty="0" smtClean="0">
                <a:solidFill>
                  <a:schemeClr val="tx1"/>
                </a:solidFill>
                <a:effectLst/>
                <a:latin typeface="+mn-lt"/>
                <a:ea typeface="+mn-ea"/>
                <a:cs typeface="+mn-cs"/>
              </a:rPr>
              <a:t>是一种新兴无载波通信技术</a:t>
            </a:r>
            <a:r>
              <a:rPr lang="en-US" altLang="zh-CN" sz="1200" kern="1200" baseline="30000" dirty="0" smtClean="0">
                <a:solidFill>
                  <a:schemeClr val="tx1"/>
                </a:solidFill>
                <a:effectLst/>
                <a:latin typeface="+mn-lt"/>
                <a:ea typeface="+mn-ea"/>
                <a:cs typeface="+mn-cs"/>
              </a:rPr>
              <a:t>[29]</a:t>
            </a:r>
            <a:r>
              <a:rPr lang="zh-CN" altLang="zh-CN" dirty="0" smtClean="0">
                <a:effectLst/>
              </a:rPr>
              <a:t> </a:t>
            </a:r>
            <a:endParaRPr lang="en-US" altLang="zh-CN" dirty="0" smtClean="0">
              <a:effectLst/>
            </a:endParaRPr>
          </a:p>
          <a:p>
            <a:r>
              <a:rPr kumimoji="1" lang="zh-CN" altLang="en-US" dirty="0" smtClean="0">
                <a:effectLst/>
              </a:rPr>
              <a:t>什么是无载波？</a:t>
            </a:r>
            <a:endParaRPr kumimoji="1" lang="en-US" altLang="zh-CN" dirty="0" smtClean="0">
              <a:effectLst/>
            </a:endParaRPr>
          </a:p>
          <a:p>
            <a:r>
              <a:rPr lang="en-US" altLang="zh-CN" sz="1200" kern="1200" dirty="0" smtClean="0">
                <a:solidFill>
                  <a:schemeClr val="tx1"/>
                </a:solidFill>
                <a:effectLst/>
                <a:latin typeface="+mn-lt"/>
                <a:ea typeface="+mn-ea"/>
                <a:cs typeface="+mn-cs"/>
              </a:rPr>
              <a:t>UWB-IR</a:t>
            </a:r>
            <a:r>
              <a:rPr lang="zh-CN" altLang="zh-CN" sz="1200" kern="1200" dirty="0" smtClean="0">
                <a:solidFill>
                  <a:schemeClr val="tx1"/>
                </a:solidFill>
                <a:effectLst/>
                <a:latin typeface="+mn-lt"/>
                <a:ea typeface="+mn-ea"/>
                <a:cs typeface="+mn-cs"/>
              </a:rPr>
              <a:t>无需将调制信号加载到载波之上进行传输，而是将要传输的数据直接调制成数据脉冲，用基带信号驱动天线进行输出</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目前常采用的方式有脉冲幅度调制、脉冲极性调制、脉冲位置调制和开关键控调制</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冲激脉冲本身具有极强的穿透能力，抗干扰能力强，多径信号在时间上是可分离的，接收端很容易分离出多径分量</a:t>
            </a:r>
            <a:r>
              <a:rPr lang="zh-CN" altLang="zh-CN" dirty="0" smtClean="0">
                <a:effectLst/>
              </a:rPr>
              <a:t> </a:t>
            </a:r>
            <a:endParaRPr lang="en-US" altLang="zh-CN" dirty="0" smtClean="0">
              <a:effectLst/>
            </a:endParaRPr>
          </a:p>
          <a:p>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米的范围内实现数百</a:t>
            </a:r>
            <a:r>
              <a:rPr lang="en-US" altLang="zh-CN" sz="1200" kern="1200" dirty="0" smtClean="0">
                <a:solidFill>
                  <a:schemeClr val="tx1"/>
                </a:solidFill>
                <a:effectLst/>
                <a:latin typeface="+mn-lt"/>
                <a:ea typeface="+mn-ea"/>
                <a:cs typeface="+mn-cs"/>
              </a:rPr>
              <a:t>Mbit/s</a:t>
            </a:r>
            <a:r>
              <a:rPr lang="zh-CN" altLang="zh-CN" sz="1200" kern="1200" dirty="0" smtClean="0">
                <a:solidFill>
                  <a:schemeClr val="tx1"/>
                </a:solidFill>
                <a:effectLst/>
                <a:latin typeface="+mn-lt"/>
                <a:ea typeface="+mn-ea"/>
                <a:cs typeface="+mn-cs"/>
              </a:rPr>
              <a:t>至数</a:t>
            </a:r>
            <a:r>
              <a:rPr lang="en-US" altLang="zh-CN" sz="1200" kern="1200" dirty="0" err="1" smtClean="0">
                <a:solidFill>
                  <a:schemeClr val="tx1"/>
                </a:solidFill>
                <a:effectLst/>
                <a:latin typeface="+mn-lt"/>
                <a:ea typeface="+mn-ea"/>
                <a:cs typeface="+mn-cs"/>
              </a:rPr>
              <a:t>Gbit</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的数据传输</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脉冲持续时间</a:t>
            </a:r>
            <a:r>
              <a:rPr lang="en-US" altLang="zh-CN" sz="1200" kern="1200" dirty="0" smtClean="0">
                <a:solidFill>
                  <a:schemeClr val="tx1"/>
                </a:solidFill>
                <a:effectLst/>
                <a:latin typeface="+mn-lt"/>
                <a:ea typeface="+mn-ea"/>
                <a:cs typeface="+mn-cs"/>
              </a:rPr>
              <a:t>0.2ns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1.5ns</a:t>
            </a:r>
            <a:r>
              <a:rPr lang="zh-CN" altLang="zh-CN" sz="1200" kern="1200" dirty="0" smtClean="0">
                <a:solidFill>
                  <a:schemeClr val="tx1"/>
                </a:solidFill>
                <a:effectLst/>
                <a:latin typeface="+mn-lt"/>
                <a:ea typeface="+mn-ea"/>
                <a:cs typeface="+mn-cs"/>
              </a:rPr>
              <a:t>之间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其耗电量仅为几百</a:t>
            </a:r>
            <a:r>
              <a:rPr lang="en-US" altLang="zh-CN" sz="1200" kern="1200" dirty="0" err="1" smtClean="0">
                <a:solidFill>
                  <a:schemeClr val="tx1"/>
                </a:solidFill>
                <a:effectLst/>
                <a:latin typeface="+mn-lt"/>
                <a:ea typeface="+mn-ea"/>
                <a:cs typeface="+mn-cs"/>
              </a:rPr>
              <a:t>μw</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几十</a:t>
            </a:r>
            <a:r>
              <a:rPr lang="en-US" altLang="zh-CN" sz="1200" kern="1200" dirty="0" smtClean="0">
                <a:solidFill>
                  <a:schemeClr val="tx1"/>
                </a:solidFill>
                <a:effectLst/>
                <a:latin typeface="+mn-lt"/>
                <a:ea typeface="+mn-ea"/>
                <a:cs typeface="+mn-cs"/>
              </a:rPr>
              <a:t>mw</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收发器所需要的上变频、放大器与混频器等器件</a:t>
            </a:r>
            <a:r>
              <a:rPr lang="zh-CN" altLang="zh-CN" dirty="0" smtClean="0">
                <a:effectLst/>
              </a:rPr>
              <a:t> </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sym typeface="+mn-ea"/>
              </a:rPr>
              <a:t>空间范围内部署N个固定的参考节点(基站)，参考节点的空间位置相对坐标已知，</a:t>
            </a:r>
            <a:endParaRPr kumimoji="1" lang="zh-CN" altLang="en-US" dirty="0"/>
          </a:p>
          <a:p>
            <a:r>
              <a:rPr kumimoji="1" lang="zh-CN" altLang="en-US" dirty="0">
                <a:sym typeface="+mn-ea"/>
              </a:rPr>
              <a:t>定位目标携带UWB信号发射器(标签)，标签通过UWB脉冲波与基站进行测距与通信。</a:t>
            </a:r>
            <a:endParaRPr kumimoji="1" lang="zh-CN" altLang="en-US" dirty="0"/>
          </a:p>
          <a:p>
            <a:r>
              <a:rPr kumimoji="1" lang="zh-CN" altLang="en-US" dirty="0">
                <a:sym typeface="+mn-ea"/>
              </a:rPr>
              <a:t>系统工作流程:定位目标携带标签,标签和定位目标通过基础配置维护一一映射关系(下文如无特殊说明，标签即代指定位目标)，标签与基站通过UWB脉冲进行通信和测距，然后基站通过以太网将测距信息传至定位引擎，定位引擎根据系统配置的定位算法解析标签的空间位置信息并传至监控软件进行实时显示，最终达到待定位目标的定位。</a:t>
            </a: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6700" indent="-266700"/>
            <a:r>
              <a:rPr lang="en-US" altLang="zh-CN" dirty="0">
                <a:latin typeface="Wingdings" panose="05000000000000000000" charset="0"/>
                <a:cs typeface="Wingdings" panose="05000000000000000000" charset="0"/>
                <a:sym typeface="+mn-ea"/>
              </a:rPr>
              <a:t>n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标签层</a:t>
            </a:r>
          </a:p>
          <a:p>
            <a:pPr marL="266700" indent="-266700"/>
            <a:r>
              <a:rPr lang="zh-CN" altLang="en-US" dirty="0">
                <a:latin typeface="宋体" panose="02010600030101010101" pitchFamily="2" charset="-122"/>
                <a:ea typeface="宋体" panose="02010600030101010101" pitchFamily="2" charset="-122"/>
                <a:cs typeface="宋体" panose="02010600030101010101" pitchFamily="2" charset="-122"/>
                <a:sym typeface="+mn-ea"/>
              </a:rPr>
              <a:t>系统维护标签与定位目标的映射关系，标签通过</a:t>
            </a:r>
            <a:r>
              <a:rPr lang="en-US" altLang="zh-CN" dirty="0">
                <a:latin typeface="Times New Roman" panose="02020603050405020304" charset="0"/>
                <a:cs typeface="Times New Roman" panose="02020603050405020304" charset="0"/>
                <a:sym typeface="+mn-ea"/>
              </a:rPr>
              <a:t>UWB</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主动发起与基站的测距与通信，通过对标签的定位实现对移动目标的空间定位。根据定位场景或定位目标不同，标签可以采用头盔式、胸牌式等样式。</a:t>
            </a:r>
            <a:endParaRPr lang="zh-CN" altLang="en-US" b="0" dirty="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dirty="0">
                <a:latin typeface="Wingdings" panose="05000000000000000000" charset="0"/>
                <a:cs typeface="Wingdings" panose="05000000000000000000" charset="0"/>
                <a:sym typeface="+mn-ea"/>
              </a:rPr>
              <a:t>n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基站层</a:t>
            </a:r>
          </a:p>
          <a:p>
            <a:pPr marL="266700" indent="-266700"/>
            <a:r>
              <a:rPr lang="zh-CN" altLang="en-US" dirty="0">
                <a:latin typeface="宋体" panose="02010600030101010101" pitchFamily="2" charset="-122"/>
                <a:ea typeface="宋体" panose="02010600030101010101" pitchFamily="2" charset="-122"/>
                <a:cs typeface="宋体" panose="02010600030101010101" pitchFamily="2" charset="-122"/>
                <a:sym typeface="+mn-ea"/>
              </a:rPr>
              <a:t>基站作为系统空间坐标参考节点，一方面协助标签完成</a:t>
            </a:r>
            <a:r>
              <a:rPr lang="en-US" altLang="zh-CN" dirty="0">
                <a:latin typeface="Times New Roman" panose="02020603050405020304" charset="0"/>
                <a:cs typeface="Times New Roman" panose="02020603050405020304" charset="0"/>
                <a:sym typeface="+mn-ea"/>
              </a:rPr>
              <a:t>UWB</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测距以及与定位引擎软件的网络通信，另一方面为标签定位提供空间坐标参考系，基站和标签共同组成无线传感网络；</a:t>
            </a:r>
            <a:endParaRPr lang="zh-CN" altLang="en-US" b="0" dirty="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dirty="0">
                <a:latin typeface="Wingdings" panose="05000000000000000000" charset="0"/>
                <a:cs typeface="Wingdings" panose="05000000000000000000" charset="0"/>
                <a:sym typeface="+mn-ea"/>
              </a:rPr>
              <a:t>n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网络传输层</a:t>
            </a:r>
            <a:endParaRPr lang="zh-CN" altLang="en-US" b="0" dirty="0">
              <a:latin typeface="Times New Roman" panose="02020603050405020304" charset="0"/>
              <a:cs typeface="Times New Roman" panose="02020603050405020304" charset="0"/>
            </a:endParaRPr>
          </a:p>
          <a:p>
            <a:pPr marL="266700" indent="-266700"/>
            <a:r>
              <a:rPr lang="en-US" altLang="zh-CN" dirty="0">
                <a:latin typeface="Times New Roman" panose="02020603050405020304" charset="0"/>
                <a:cs typeface="Times New Roman" panose="02020603050405020304" charset="0"/>
                <a:sym typeface="+mn-ea"/>
              </a:rPr>
              <a:t>       POE</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交换机和中心交换机组成网络层，主要功能是实现无线传感器网络层与定位服务引擎层的数据传输；为保证数据传输可靠性和稳定性，采用网线实现基站和定位引擎之间数据传输，此外，</a:t>
            </a:r>
            <a:r>
              <a:rPr lang="en-US" altLang="zh-CN" dirty="0">
                <a:latin typeface="Times New Roman" panose="02020603050405020304" charset="0"/>
                <a:cs typeface="Times New Roman" panose="02020603050405020304" charset="0"/>
                <a:sym typeface="+mn-ea"/>
              </a:rPr>
              <a:t>POE</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交换机为定位基站提供稳定电源。</a:t>
            </a:r>
            <a:endParaRPr lang="zh-CN" altLang="en-US" b="0" dirty="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dirty="0">
                <a:latin typeface="Wingdings" panose="05000000000000000000" charset="0"/>
                <a:cs typeface="Wingdings" panose="05000000000000000000" charset="0"/>
                <a:sym typeface="+mn-ea"/>
              </a:rPr>
              <a:t>n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定位服务引擎层</a:t>
            </a:r>
          </a:p>
          <a:p>
            <a:pPr marL="266700" indent="-266700"/>
            <a:r>
              <a:rPr lang="zh-CN" altLang="en-US" dirty="0">
                <a:latin typeface="宋体" panose="02010600030101010101" pitchFamily="2" charset="-122"/>
                <a:ea typeface="宋体" panose="02010600030101010101" pitchFamily="2" charset="-122"/>
                <a:cs typeface="宋体" panose="02010600030101010101" pitchFamily="2" charset="-122"/>
                <a:sym typeface="+mn-ea"/>
              </a:rPr>
              <a:t>定位引擎层时系统增长工作的核心模块，包括定位引擎服务软件、系统配置软件等，其主要功能是根据网络传输层的测距信息通过滤波、非视距处理、定位算法解析标签在空间位置信息并存储到实时数据库，并对上层应用提供数据服务接口。</a:t>
            </a:r>
            <a:endParaRPr lang="zh-CN" altLang="en-US" b="0" dirty="0">
              <a:latin typeface="宋体" panose="02010600030101010101" pitchFamily="2" charset="-122"/>
              <a:ea typeface="宋体" panose="02010600030101010101" pitchFamily="2" charset="-122"/>
              <a:cs typeface="宋体" panose="02010600030101010101" pitchFamily="2" charset="-122"/>
            </a:endParaRPr>
          </a:p>
          <a:p>
            <a:pPr marL="266700" indent="-266700"/>
            <a:r>
              <a:rPr lang="en-US" altLang="zh-CN" dirty="0">
                <a:latin typeface="Wingdings" panose="05000000000000000000" charset="0"/>
                <a:cs typeface="Wingdings" panose="05000000000000000000" charset="0"/>
                <a:sym typeface="+mn-ea"/>
              </a:rPr>
              <a:t>n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监控层</a:t>
            </a:r>
          </a:p>
          <a:p>
            <a:pPr marL="266700" indent="-266700"/>
            <a:r>
              <a:rPr lang="zh-CN" altLang="en-US" dirty="0">
                <a:latin typeface="宋体" panose="02010600030101010101" pitchFamily="2" charset="-122"/>
                <a:ea typeface="宋体" panose="02010600030101010101" pitchFamily="2" charset="-122"/>
                <a:cs typeface="宋体" panose="02010600030101010101" pitchFamily="2" charset="-122"/>
                <a:sym typeface="+mn-ea"/>
              </a:rPr>
              <a:t>监控层属于应用层，通过定位引擎层提供接口，实时获取标签</a:t>
            </a:r>
            <a:r>
              <a:rPr lang="en-US" altLang="zh-CN" dirty="0">
                <a:latin typeface="Times New Roman" panose="02020603050405020304" charset="0"/>
                <a:cs typeface="Times New Roman" panose="02020603050405020304" charset="0"/>
                <a:sym typeface="+mn-ea"/>
              </a:rPr>
              <a:t>(</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人员</a:t>
            </a:r>
            <a:r>
              <a:rPr lang="en-US" altLang="zh-CN" dirty="0">
                <a:latin typeface="Times New Roman" panose="02020603050405020304" charset="0"/>
                <a:cs typeface="Times New Roman" panose="02020603050405020304" charset="0"/>
                <a:sym typeface="+mn-ea"/>
              </a:rPr>
              <a:t>)</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的位置坐标，根据上层应用需求进行相关处理，比如，地图显示、生产资料调度、考勤管理等。</a:t>
            </a:r>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sym typeface="+mn-ea"/>
              </a:rPr>
              <a:t>空间范围内部署N个固定的参考节点(基站)，参考节点的空间位置相对坐标已知，</a:t>
            </a:r>
            <a:endParaRPr kumimoji="1" lang="zh-CN" altLang="en-US" dirty="0"/>
          </a:p>
          <a:p>
            <a:r>
              <a:rPr kumimoji="1" lang="zh-CN" altLang="en-US" dirty="0">
                <a:sym typeface="+mn-ea"/>
              </a:rPr>
              <a:t>定位目标携带UWB信号发射器(标签)，标签通过UWB脉冲波与基站进行测距与通信。</a:t>
            </a:r>
            <a:endParaRPr kumimoji="1" lang="zh-CN" altLang="en-US" dirty="0"/>
          </a:p>
          <a:p>
            <a:r>
              <a:rPr kumimoji="1" lang="zh-CN" altLang="en-US" dirty="0">
                <a:sym typeface="+mn-ea"/>
              </a:rPr>
              <a:t>系统工作流程:定位目标携带标签,标签和定位目标通过基础配置维护一一映射关系(下文如无特殊说明，标签即代指定位目标)，标签与基站通过UWB脉冲进行通信和测距，然后基站通过以太网将测距信息传至定位引擎，定位引擎根据系统配置的定位算法解析标签的空间位置信息并传至监控软件进行实时显示，最终达到待定位目标的定位。</a:t>
            </a:r>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en-US" altLang="zh-CN" sz="1200" b="1" kern="1200" dirty="0" smtClean="0">
                <a:solidFill>
                  <a:schemeClr val="tx1"/>
                </a:solidFill>
                <a:effectLst/>
                <a:latin typeface="+mn-lt"/>
                <a:ea typeface="+mn-ea"/>
                <a:cs typeface="+mn-cs"/>
              </a:rPr>
              <a:t>Step1</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标签上电后，准备加入系统，标签进入监听模式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监听一个周期，探测空闲时隙；</a:t>
            </a:r>
          </a:p>
          <a:p>
            <a:pPr fontAlgn="ctr"/>
            <a:r>
              <a:rPr lang="en-US" altLang="zh-CN" sz="1200" b="1" kern="1200" dirty="0" smtClean="0">
                <a:solidFill>
                  <a:schemeClr val="tx1"/>
                </a:solidFill>
                <a:effectLst/>
                <a:latin typeface="+mn-lt"/>
                <a:ea typeface="+mn-ea"/>
                <a:cs typeface="+mn-cs"/>
              </a:rPr>
              <a:t>Step2</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假设监听到空间报文</a:t>
            </a:r>
            <a:r>
              <a:rPr lang="en-US" altLang="zh-CN" sz="1200" kern="1200" dirty="0" smtClean="0">
                <a:solidFill>
                  <a:schemeClr val="tx1"/>
                </a:solidFill>
                <a:effectLst/>
                <a:latin typeface="+mn-lt"/>
                <a:ea typeface="+mn-ea"/>
                <a:cs typeface="+mn-cs"/>
              </a:rPr>
              <a:t>T1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T3</a:t>
            </a:r>
            <a:r>
              <a:rPr lang="zh-CN" altLang="zh-CN" sz="1200" kern="1200" dirty="0" smtClean="0">
                <a:solidFill>
                  <a:schemeClr val="tx1"/>
                </a:solidFill>
                <a:effectLst/>
                <a:latin typeface="+mn-lt"/>
                <a:ea typeface="+mn-ea"/>
                <a:cs typeface="+mn-cs"/>
              </a:rPr>
              <a:t>时隙都存在标签在进行通信，则表明该时隙已被占用；</a:t>
            </a:r>
          </a:p>
          <a:p>
            <a:pPr fontAlgn="ctr"/>
            <a:r>
              <a:rPr lang="en-US" altLang="zh-CN" sz="1200" b="1" kern="1200" dirty="0" smtClean="0">
                <a:solidFill>
                  <a:schemeClr val="tx1"/>
                </a:solidFill>
                <a:effectLst/>
                <a:latin typeface="+mn-lt"/>
                <a:ea typeface="+mn-ea"/>
                <a:cs typeface="+mn-cs"/>
              </a:rPr>
              <a:t>Step3</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继续监听，假设标签发现</a:t>
            </a:r>
            <a:r>
              <a:rPr lang="en-US" altLang="zh-CN" sz="1200" kern="1200" dirty="0" smtClean="0">
                <a:solidFill>
                  <a:schemeClr val="tx1"/>
                </a:solidFill>
                <a:effectLst/>
                <a:latin typeface="+mn-lt"/>
                <a:ea typeface="+mn-ea"/>
                <a:cs typeface="+mn-cs"/>
              </a:rPr>
              <a:t>T4</a:t>
            </a:r>
            <a:r>
              <a:rPr lang="zh-CN" altLang="zh-CN" sz="1200" kern="1200" dirty="0" smtClean="0">
                <a:solidFill>
                  <a:schemeClr val="tx1"/>
                </a:solidFill>
                <a:effectLst/>
                <a:latin typeface="+mn-lt"/>
                <a:ea typeface="+mn-ea"/>
                <a:cs typeface="+mn-cs"/>
              </a:rPr>
              <a:t>时隙不存在标签进行通信，则标签在</a:t>
            </a:r>
            <a:r>
              <a:rPr lang="en-US" altLang="zh-CN" sz="1200" kern="1200" dirty="0" smtClean="0">
                <a:solidFill>
                  <a:schemeClr val="tx1"/>
                </a:solidFill>
                <a:effectLst/>
                <a:latin typeface="+mn-lt"/>
                <a:ea typeface="+mn-ea"/>
                <a:cs typeface="+mn-cs"/>
              </a:rPr>
              <a:t>T4</a:t>
            </a:r>
            <a:r>
              <a:rPr lang="zh-CN" altLang="zh-CN" sz="1200" kern="1200" dirty="0" smtClean="0">
                <a:solidFill>
                  <a:schemeClr val="tx1"/>
                </a:solidFill>
                <a:effectLst/>
                <a:latin typeface="+mn-lt"/>
                <a:ea typeface="+mn-ea"/>
                <a:cs typeface="+mn-cs"/>
              </a:rPr>
              <a:t>时隙进入网络；</a:t>
            </a:r>
          </a:p>
          <a:p>
            <a:pPr fontAlgn="ctr"/>
            <a:r>
              <a:rPr lang="en-US" altLang="zh-CN" sz="1200" b="1" kern="1200" dirty="0" smtClean="0">
                <a:solidFill>
                  <a:schemeClr val="tx1"/>
                </a:solidFill>
                <a:effectLst/>
                <a:latin typeface="+mn-lt"/>
                <a:ea typeface="+mn-ea"/>
                <a:cs typeface="+mn-cs"/>
              </a:rPr>
              <a:t>Step4</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基站回复标签报文中包含定位周期、时隙信息，标签根据定位周期和时隙间隔等信息，计算下一次定位的时间，进入低功耗休眠状态；</a:t>
            </a:r>
          </a:p>
          <a:p>
            <a:pPr fontAlgn="ctr"/>
            <a:r>
              <a:rPr lang="en-US" altLang="zh-CN" sz="1200" b="1" kern="1200" dirty="0" smtClean="0">
                <a:solidFill>
                  <a:schemeClr val="tx1"/>
                </a:solidFill>
                <a:effectLst/>
                <a:latin typeface="+mn-lt"/>
                <a:ea typeface="+mn-ea"/>
                <a:cs typeface="+mn-cs"/>
              </a:rPr>
              <a:t>Step5</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到达下一个定位周期</a:t>
            </a:r>
            <a:r>
              <a:rPr lang="en-US" altLang="zh-CN" sz="1200" kern="1200" dirty="0" smtClean="0">
                <a:solidFill>
                  <a:schemeClr val="tx1"/>
                </a:solidFill>
                <a:effectLst/>
                <a:latin typeface="+mn-lt"/>
                <a:ea typeface="+mn-ea"/>
                <a:cs typeface="+mn-cs"/>
              </a:rPr>
              <a:t>T4</a:t>
            </a:r>
            <a:r>
              <a:rPr lang="zh-CN" altLang="zh-CN" sz="1200" kern="1200" dirty="0" smtClean="0">
                <a:solidFill>
                  <a:schemeClr val="tx1"/>
                </a:solidFill>
                <a:effectLst/>
                <a:latin typeface="+mn-lt"/>
                <a:ea typeface="+mn-ea"/>
                <a:cs typeface="+mn-cs"/>
              </a:rPr>
              <a:t>时隙，标签唤醒，进行定位；</a:t>
            </a:r>
          </a:p>
          <a:p>
            <a:r>
              <a:rPr lang="en-US" altLang="zh-CN" sz="1200" b="1" kern="1200" dirty="0" smtClean="0">
                <a:solidFill>
                  <a:schemeClr val="tx1"/>
                </a:solidFill>
                <a:effectLst/>
                <a:latin typeface="+mn-lt"/>
                <a:ea typeface="+mn-ea"/>
                <a:cs typeface="+mn-cs"/>
              </a:rPr>
              <a:t>Step6</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定位结束，进入休眠状态。</a:t>
            </a:r>
            <a:r>
              <a:rPr lang="zh-CN" altLang="zh-CN" dirty="0" smtClean="0">
                <a:effectLst/>
              </a:rPr>
              <a:t> </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en-US" altLang="zh-CN" sz="1200" b="1" kern="1200" dirty="0" smtClean="0">
                <a:solidFill>
                  <a:schemeClr val="tx1"/>
                </a:solidFill>
                <a:effectLst/>
                <a:latin typeface="+mn-lt"/>
                <a:ea typeface="+mn-ea"/>
                <a:cs typeface="+mn-cs"/>
              </a:rPr>
              <a:t>Step1</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标签发送</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报文，探测附近基站；</a:t>
            </a:r>
          </a:p>
          <a:p>
            <a:pPr fontAlgn="ctr"/>
            <a:r>
              <a:rPr lang="en-US" altLang="zh-CN" sz="1200" b="1" kern="1200" dirty="0" smtClean="0">
                <a:solidFill>
                  <a:schemeClr val="tx1"/>
                </a:solidFill>
                <a:effectLst/>
                <a:latin typeface="+mn-lt"/>
                <a:ea typeface="+mn-ea"/>
                <a:cs typeface="+mn-cs"/>
              </a:rPr>
              <a:t>Step2</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附近基站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根据</a:t>
            </a:r>
            <a:r>
              <a:rPr lang="en-US" altLang="zh-CN" sz="1200" kern="1200" dirty="0" smtClean="0">
                <a:solidFill>
                  <a:schemeClr val="tx1"/>
                </a:solidFill>
                <a:effectLst/>
                <a:latin typeface="+mn-lt"/>
                <a:ea typeface="+mn-ea"/>
                <a:cs typeface="+mn-cs"/>
              </a:rPr>
              <a:t>ID</a:t>
            </a:r>
            <a:r>
              <a:rPr lang="zh-CN" altLang="zh-CN" sz="1200" kern="1200" dirty="0" smtClean="0">
                <a:solidFill>
                  <a:schemeClr val="tx1"/>
                </a:solidFill>
                <a:effectLst/>
                <a:latin typeface="+mn-lt"/>
                <a:ea typeface="+mn-ea"/>
                <a:cs typeface="+mn-cs"/>
              </a:rPr>
              <a:t>顺序依次回复</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报文告知标签基站信息；</a:t>
            </a:r>
          </a:p>
          <a:p>
            <a:pPr fontAlgn="ctr"/>
            <a:r>
              <a:rPr lang="en-US" altLang="zh-CN" sz="1200" b="1" kern="1200" dirty="0" smtClean="0">
                <a:solidFill>
                  <a:schemeClr val="tx1"/>
                </a:solidFill>
                <a:effectLst/>
                <a:latin typeface="+mn-lt"/>
                <a:ea typeface="+mn-ea"/>
                <a:cs typeface="+mn-cs"/>
              </a:rPr>
              <a:t>Step3</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标签发起定位，向基站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发送</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a:t>
            </a:r>
          </a:p>
          <a:p>
            <a:pPr fontAlgn="ctr"/>
            <a:r>
              <a:rPr lang="en-US" altLang="zh-CN" sz="1200" b="1" kern="1200" dirty="0" smtClean="0">
                <a:solidFill>
                  <a:schemeClr val="tx1"/>
                </a:solidFill>
                <a:effectLst/>
                <a:latin typeface="+mn-lt"/>
                <a:ea typeface="+mn-ea"/>
                <a:cs typeface="+mn-cs"/>
              </a:rPr>
              <a:t>Step4</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向标签回复</a:t>
            </a:r>
            <a:r>
              <a:rPr lang="en-US" altLang="zh-CN" sz="1200" kern="1200" dirty="0" err="1" smtClean="0">
                <a:solidFill>
                  <a:schemeClr val="tx1"/>
                </a:solidFill>
                <a:effectLst/>
                <a:latin typeface="+mn-lt"/>
                <a:ea typeface="+mn-ea"/>
                <a:cs typeface="+mn-cs"/>
              </a:rPr>
              <a:t>Resp</a:t>
            </a:r>
            <a:r>
              <a:rPr lang="zh-CN" altLang="zh-CN" sz="1200" kern="1200" dirty="0" smtClean="0">
                <a:solidFill>
                  <a:schemeClr val="tx1"/>
                </a:solidFill>
                <a:effectLst/>
                <a:latin typeface="+mn-lt"/>
                <a:ea typeface="+mn-ea"/>
                <a:cs typeface="+mn-cs"/>
              </a:rPr>
              <a:t>报文；</a:t>
            </a:r>
          </a:p>
          <a:p>
            <a:pPr fontAlgn="ctr"/>
            <a:r>
              <a:rPr lang="en-US" altLang="zh-CN" sz="1200" b="1" kern="1200" dirty="0" smtClean="0">
                <a:solidFill>
                  <a:schemeClr val="tx1"/>
                </a:solidFill>
                <a:effectLst/>
                <a:latin typeface="+mn-lt"/>
                <a:ea typeface="+mn-ea"/>
                <a:cs typeface="+mn-cs"/>
              </a:rPr>
              <a:t>Step5</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基站</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重复步骤</a:t>
            </a:r>
            <a:r>
              <a:rPr lang="en-US" altLang="zh-CN" sz="1200" b="1" kern="1200" dirty="0" smtClean="0">
                <a:solidFill>
                  <a:schemeClr val="tx1"/>
                </a:solidFill>
                <a:effectLst/>
                <a:latin typeface="+mn-lt"/>
                <a:ea typeface="+mn-ea"/>
                <a:cs typeface="+mn-cs"/>
              </a:rPr>
              <a:t>Step3</a:t>
            </a:r>
            <a:r>
              <a:rPr lang="zh-CN"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Step4</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pPr fontAlgn="ctr"/>
            <a:r>
              <a:rPr lang="en-US" altLang="zh-CN" sz="1200" b="1" kern="1200" dirty="0" smtClean="0">
                <a:solidFill>
                  <a:schemeClr val="tx1"/>
                </a:solidFill>
                <a:effectLst/>
                <a:latin typeface="+mn-lt"/>
                <a:ea typeface="+mn-ea"/>
                <a:cs typeface="+mn-cs"/>
              </a:rPr>
              <a:t>Step6</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标签结束定位；</a:t>
            </a:r>
          </a:p>
          <a:p>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增大，误差会越大。针对上述问题，提出采用</a:t>
            </a:r>
            <a:r>
              <a:rPr lang="en-US" altLang="zh-CN" sz="1200" kern="1200" dirty="0" smtClean="0">
                <a:solidFill>
                  <a:schemeClr val="tx1"/>
                </a:solidFill>
                <a:effectLst/>
                <a:latin typeface="+mn-lt"/>
                <a:ea typeface="+mn-ea"/>
                <a:cs typeface="+mn-cs"/>
              </a:rPr>
              <a:t>DTWR</a:t>
            </a:r>
            <a:r>
              <a:rPr lang="zh-CN" altLang="zh-CN" sz="1200" kern="1200" dirty="0" smtClean="0">
                <a:solidFill>
                  <a:schemeClr val="tx1"/>
                </a:solidFill>
                <a:effectLst/>
                <a:latin typeface="+mn-lt"/>
                <a:ea typeface="+mn-ea"/>
                <a:cs typeface="+mn-cs"/>
              </a:rPr>
              <a:t>测距模式改善上述误差。</a:t>
            </a:r>
            <a:r>
              <a:rPr lang="zh-CN" altLang="zh-CN" dirty="0" smtClean="0">
                <a:effectLst/>
              </a:rPr>
              <a:t> </a:t>
            </a:r>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en-US" altLang="zh-CN" sz="1200" b="1" kern="1200" dirty="0" smtClean="0">
                <a:solidFill>
                  <a:schemeClr val="tx1"/>
                </a:solidFill>
                <a:effectLst/>
                <a:latin typeface="+mn-lt"/>
                <a:ea typeface="+mn-ea"/>
                <a:cs typeface="+mn-cs"/>
              </a:rPr>
              <a:t>Step1</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标签发送</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报文，探测附近基站；</a:t>
            </a:r>
          </a:p>
          <a:p>
            <a:pPr fontAlgn="ctr"/>
            <a:r>
              <a:rPr lang="en-US" altLang="zh-CN" sz="1200" b="1" kern="1200" dirty="0" smtClean="0">
                <a:solidFill>
                  <a:schemeClr val="tx1"/>
                </a:solidFill>
                <a:effectLst/>
                <a:latin typeface="+mn-lt"/>
                <a:ea typeface="+mn-ea"/>
                <a:cs typeface="+mn-cs"/>
              </a:rPr>
              <a:t>Step2</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附近基站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根据</a:t>
            </a:r>
            <a:r>
              <a:rPr lang="en-US" altLang="zh-CN" sz="1200" kern="1200" dirty="0" smtClean="0">
                <a:solidFill>
                  <a:schemeClr val="tx1"/>
                </a:solidFill>
                <a:effectLst/>
                <a:latin typeface="+mn-lt"/>
                <a:ea typeface="+mn-ea"/>
                <a:cs typeface="+mn-cs"/>
              </a:rPr>
              <a:t>ID</a:t>
            </a:r>
            <a:r>
              <a:rPr lang="zh-CN" altLang="zh-CN" sz="1200" kern="1200" dirty="0" smtClean="0">
                <a:solidFill>
                  <a:schemeClr val="tx1"/>
                </a:solidFill>
                <a:effectLst/>
                <a:latin typeface="+mn-lt"/>
                <a:ea typeface="+mn-ea"/>
                <a:cs typeface="+mn-cs"/>
              </a:rPr>
              <a:t>顺序依次回复</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报文告知标签基站信息；</a:t>
            </a:r>
          </a:p>
          <a:p>
            <a:pPr fontAlgn="ctr"/>
            <a:r>
              <a:rPr lang="en-US" altLang="zh-CN" sz="1200" b="1" kern="1200" dirty="0" smtClean="0">
                <a:solidFill>
                  <a:schemeClr val="tx1"/>
                </a:solidFill>
                <a:effectLst/>
                <a:latin typeface="+mn-lt"/>
                <a:ea typeface="+mn-ea"/>
                <a:cs typeface="+mn-cs"/>
              </a:rPr>
              <a:t>Step3</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标签发起定位，向基站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发送</a:t>
            </a:r>
            <a:r>
              <a:rPr lang="en-US" altLang="zh-CN" sz="1200" kern="1200" dirty="0" smtClean="0">
                <a:solidFill>
                  <a:schemeClr val="tx1"/>
                </a:solidFill>
                <a:effectLst/>
                <a:latin typeface="+mn-lt"/>
                <a:ea typeface="+mn-ea"/>
                <a:cs typeface="+mn-cs"/>
              </a:rPr>
              <a:t>POLL</a:t>
            </a:r>
            <a:r>
              <a:rPr lang="zh-CN" altLang="zh-CN" sz="1200" kern="1200" dirty="0" smtClean="0">
                <a:solidFill>
                  <a:schemeClr val="tx1"/>
                </a:solidFill>
                <a:effectLst/>
                <a:latin typeface="+mn-lt"/>
                <a:ea typeface="+mn-ea"/>
                <a:cs typeface="+mn-cs"/>
              </a:rPr>
              <a:t>报文；</a:t>
            </a:r>
          </a:p>
          <a:p>
            <a:pPr fontAlgn="ctr"/>
            <a:r>
              <a:rPr lang="en-US" altLang="zh-CN" sz="1200" b="1" kern="1200" dirty="0" smtClean="0">
                <a:solidFill>
                  <a:schemeClr val="tx1"/>
                </a:solidFill>
                <a:effectLst/>
                <a:latin typeface="+mn-lt"/>
                <a:ea typeface="+mn-ea"/>
                <a:cs typeface="+mn-cs"/>
              </a:rPr>
              <a:t>Step4</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基站</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向标签回复</a:t>
            </a:r>
            <a:r>
              <a:rPr lang="en-US" altLang="zh-CN" sz="1200" kern="1200" dirty="0" err="1" smtClean="0">
                <a:solidFill>
                  <a:schemeClr val="tx1"/>
                </a:solidFill>
                <a:effectLst/>
                <a:latin typeface="+mn-lt"/>
                <a:ea typeface="+mn-ea"/>
                <a:cs typeface="+mn-cs"/>
              </a:rPr>
              <a:t>Resp</a:t>
            </a:r>
            <a:r>
              <a:rPr lang="zh-CN" altLang="zh-CN" sz="1200" kern="1200" dirty="0" smtClean="0">
                <a:solidFill>
                  <a:schemeClr val="tx1"/>
                </a:solidFill>
                <a:effectLst/>
                <a:latin typeface="+mn-lt"/>
                <a:ea typeface="+mn-ea"/>
                <a:cs typeface="+mn-cs"/>
              </a:rPr>
              <a:t>报文；</a:t>
            </a:r>
          </a:p>
          <a:p>
            <a:pPr fontAlgn="ctr"/>
            <a:r>
              <a:rPr lang="en-US" altLang="zh-CN" sz="1200" b="1" kern="1200" dirty="0" smtClean="0">
                <a:solidFill>
                  <a:schemeClr val="tx1"/>
                </a:solidFill>
                <a:effectLst/>
                <a:latin typeface="+mn-lt"/>
                <a:ea typeface="+mn-ea"/>
                <a:cs typeface="+mn-cs"/>
              </a:rPr>
              <a:t>Step5</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标签向基站发送</a:t>
            </a:r>
            <a:r>
              <a:rPr lang="en-US" altLang="zh-CN" sz="1200" kern="1200" dirty="0" smtClean="0">
                <a:solidFill>
                  <a:schemeClr val="tx1"/>
                </a:solidFill>
                <a:effectLst/>
                <a:latin typeface="+mn-lt"/>
                <a:ea typeface="+mn-ea"/>
                <a:cs typeface="+mn-cs"/>
              </a:rPr>
              <a:t>FIN</a:t>
            </a:r>
            <a:r>
              <a:rPr lang="zh-CN" altLang="zh-CN" sz="1200" kern="1200" dirty="0" smtClean="0">
                <a:solidFill>
                  <a:schemeClr val="tx1"/>
                </a:solidFill>
                <a:effectLst/>
                <a:latin typeface="+mn-lt"/>
                <a:ea typeface="+mn-ea"/>
                <a:cs typeface="+mn-cs"/>
              </a:rPr>
              <a:t>报文；</a:t>
            </a:r>
          </a:p>
          <a:p>
            <a:pPr fontAlgn="ctr"/>
            <a:r>
              <a:rPr lang="en-US" altLang="zh-CN" sz="1200" b="1" kern="1200" dirty="0" smtClean="0">
                <a:solidFill>
                  <a:schemeClr val="tx1"/>
                </a:solidFill>
                <a:effectLst/>
                <a:latin typeface="+mn-lt"/>
                <a:ea typeface="+mn-ea"/>
                <a:cs typeface="+mn-cs"/>
              </a:rPr>
              <a:t>Step6</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基站</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重复步骤</a:t>
            </a:r>
            <a:r>
              <a:rPr lang="en-US" altLang="zh-CN" sz="1200" b="1" kern="1200" dirty="0" smtClean="0">
                <a:solidFill>
                  <a:schemeClr val="tx1"/>
                </a:solidFill>
                <a:effectLst/>
                <a:latin typeface="+mn-lt"/>
                <a:ea typeface="+mn-ea"/>
                <a:cs typeface="+mn-cs"/>
              </a:rPr>
              <a:t>Step3</a:t>
            </a:r>
            <a:r>
              <a:rPr lang="zh-CN"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Step4</a:t>
            </a:r>
            <a:r>
              <a:rPr lang="zh-CN"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Step5</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pPr fontAlgn="ctr"/>
            <a:r>
              <a:rPr lang="en-US" altLang="zh-CN" sz="1200" b="1" kern="1200" dirty="0" smtClean="0">
                <a:solidFill>
                  <a:schemeClr val="tx1"/>
                </a:solidFill>
                <a:effectLst/>
                <a:latin typeface="+mn-lt"/>
                <a:ea typeface="+mn-ea"/>
                <a:cs typeface="+mn-cs"/>
              </a:rPr>
              <a:t>Step7</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标签结束定位；</a:t>
            </a:r>
          </a:p>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标签完成一次定位大约需要</a:t>
            </a:r>
            <a:r>
              <a:rPr lang="en-US" altLang="zh-CN" sz="1200" kern="1200" dirty="0" smtClean="0">
                <a:solidFill>
                  <a:schemeClr val="tx1"/>
                </a:solidFill>
                <a:effectLst/>
                <a:latin typeface="+mn-lt"/>
                <a:ea typeface="+mn-ea"/>
                <a:cs typeface="+mn-cs"/>
              </a:rPr>
              <a:t>2.5ms</a:t>
            </a:r>
            <a:r>
              <a:rPr lang="zh-CN" altLang="zh-CN" sz="1200" kern="1200" dirty="0" smtClean="0">
                <a:solidFill>
                  <a:schemeClr val="tx1"/>
                </a:solidFill>
                <a:effectLst/>
                <a:latin typeface="+mn-lt"/>
                <a:ea typeface="+mn-ea"/>
                <a:cs typeface="+mn-cs"/>
              </a:rPr>
              <a:t>时间，因此假如系统以</a:t>
            </a:r>
            <a:r>
              <a:rPr lang="en-US" altLang="zh-CN" sz="1200" kern="1200" dirty="0" smtClean="0">
                <a:solidFill>
                  <a:schemeClr val="tx1"/>
                </a:solidFill>
                <a:effectLst/>
                <a:latin typeface="+mn-lt"/>
                <a:ea typeface="+mn-ea"/>
                <a:cs typeface="+mn-cs"/>
              </a:rPr>
              <a:t>1s</a:t>
            </a:r>
            <a:r>
              <a:rPr lang="zh-CN" altLang="zh-CN" sz="1200" kern="1200" dirty="0" smtClean="0">
                <a:solidFill>
                  <a:schemeClr val="tx1"/>
                </a:solidFill>
                <a:effectLst/>
                <a:latin typeface="+mn-lt"/>
                <a:ea typeface="+mn-ea"/>
                <a:cs typeface="+mn-cs"/>
              </a:rPr>
              <a:t>为定位周期，则一个定位周期内只能有</a:t>
            </a:r>
            <a:r>
              <a:rPr lang="en-US" altLang="zh-CN" sz="1200" kern="1200" dirty="0" smtClean="0">
                <a:solidFill>
                  <a:schemeClr val="tx1"/>
                </a:solidFill>
                <a:effectLst/>
                <a:latin typeface="+mn-lt"/>
                <a:ea typeface="+mn-ea"/>
                <a:cs typeface="+mn-cs"/>
              </a:rPr>
              <a:t>400</a:t>
            </a:r>
            <a:r>
              <a:rPr lang="zh-CN" altLang="zh-CN" sz="1200" kern="1200" dirty="0" smtClean="0">
                <a:solidFill>
                  <a:schemeClr val="tx1"/>
                </a:solidFill>
                <a:effectLst/>
                <a:latin typeface="+mn-lt"/>
                <a:ea typeface="+mn-ea"/>
                <a:cs typeface="+mn-cs"/>
              </a:rPr>
              <a:t>个标签参与定位</a:t>
            </a:r>
            <a:r>
              <a:rPr lang="zh-CN" altLang="zh-CN" dirty="0" smtClean="0">
                <a:effectLst/>
              </a:rPr>
              <a:t> </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以三基站定位为例，</a:t>
            </a:r>
            <a:r>
              <a:rPr lang="en-US" altLang="zh-CN" sz="1200" kern="1200" dirty="0" smtClean="0">
                <a:solidFill>
                  <a:schemeClr val="tx1"/>
                </a:solidFill>
                <a:effectLst/>
                <a:latin typeface="+mn-lt"/>
                <a:ea typeface="+mn-ea"/>
                <a:cs typeface="+mn-cs"/>
              </a:rPr>
              <a:t>STWR</a:t>
            </a:r>
            <a:r>
              <a:rPr lang="zh-CN" altLang="zh-CN" sz="1200" kern="1200" dirty="0" smtClean="0">
                <a:solidFill>
                  <a:schemeClr val="tx1"/>
                </a:solidFill>
                <a:effectLst/>
                <a:latin typeface="+mn-lt"/>
                <a:ea typeface="+mn-ea"/>
                <a:cs typeface="+mn-cs"/>
              </a:rPr>
              <a:t>测距模式完成一次定位需要</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个往返时间</a:t>
            </a:r>
            <a:r>
              <a:rPr lang="en-US" altLang="zh-CN" sz="1200" kern="1200" dirty="0" smtClean="0">
                <a:solidFill>
                  <a:schemeClr val="tx1"/>
                </a:solidFill>
                <a:effectLst/>
                <a:latin typeface="+mn-lt"/>
                <a:ea typeface="+mn-ea"/>
                <a:cs typeface="+mn-cs"/>
              </a:rPr>
              <a:t>RTT(Round Trip Time)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DTWR</a:t>
            </a:r>
            <a:r>
              <a:rPr lang="zh-CN" altLang="zh-CN" sz="1200" kern="1200" dirty="0" smtClean="0">
                <a:solidFill>
                  <a:schemeClr val="tx1"/>
                </a:solidFill>
                <a:effectLst/>
                <a:latin typeface="+mn-lt"/>
                <a:ea typeface="+mn-ea"/>
                <a:cs typeface="+mn-cs"/>
              </a:rPr>
              <a:t>测距模式则需要</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个</a:t>
            </a:r>
            <a:r>
              <a:rPr lang="en-US" altLang="zh-CN" sz="1200" kern="1200" dirty="0" smtClean="0">
                <a:solidFill>
                  <a:schemeClr val="tx1"/>
                </a:solidFill>
                <a:effectLst/>
                <a:latin typeface="+mn-lt"/>
                <a:ea typeface="+mn-ea"/>
                <a:cs typeface="+mn-cs"/>
              </a:rPr>
              <a:t>RTT,</a:t>
            </a:r>
            <a:r>
              <a:rPr lang="zh-CN" altLang="zh-CN" sz="1200" kern="1200" dirty="0" smtClean="0">
                <a:solidFill>
                  <a:schemeClr val="tx1"/>
                </a:solidFill>
                <a:effectLst/>
                <a:latin typeface="+mn-lt"/>
                <a:ea typeface="+mn-ea"/>
                <a:cs typeface="+mn-cs"/>
              </a:rPr>
              <a:t>换言之，</a:t>
            </a:r>
            <a:r>
              <a:rPr lang="en-US" altLang="zh-CN" sz="1200" kern="1200" dirty="0" smtClean="0">
                <a:solidFill>
                  <a:schemeClr val="tx1"/>
                </a:solidFill>
                <a:effectLst/>
                <a:latin typeface="+mn-lt"/>
                <a:ea typeface="+mn-ea"/>
                <a:cs typeface="+mn-cs"/>
              </a:rPr>
              <a:t>DTWR</a:t>
            </a:r>
            <a:r>
              <a:rPr lang="zh-CN" altLang="zh-CN" sz="1200" kern="1200" dirty="0" smtClean="0">
                <a:solidFill>
                  <a:schemeClr val="tx1"/>
                </a:solidFill>
                <a:effectLst/>
                <a:latin typeface="+mn-lt"/>
                <a:ea typeface="+mn-ea"/>
                <a:cs typeface="+mn-cs"/>
              </a:rPr>
              <a:t>降低单位时间内定位标签的个数。导致系统中单位时间参与定位标签的个数降低</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r>
              <a:rPr lang="zh-CN" altLang="zh-CN" dirty="0" smtClean="0">
                <a:effectLst/>
              </a:rPr>
              <a:t> </a:t>
            </a:r>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dirty="0">
                <a:latin typeface="宋体" panose="02010600030101010101" pitchFamily="2" charset="-122"/>
                <a:ea typeface="宋体" panose="02010600030101010101" pitchFamily="2" charset="-122"/>
                <a:sym typeface="+mn-ea"/>
              </a:rPr>
              <a:t>1.</a:t>
            </a:r>
            <a:r>
              <a:rPr dirty="0">
                <a:latin typeface="宋体" panose="02010600030101010101" pitchFamily="2" charset="-122"/>
                <a:ea typeface="宋体" panose="02010600030101010101" pitchFamily="2" charset="-122"/>
                <a:sym typeface="+mn-ea"/>
              </a:rPr>
              <a:t>近距离和远距离测距噪声误差均方差分别为18.249 mm和19.255 mm</a:t>
            </a:r>
            <a:endParaRPr dirty="0">
              <a:latin typeface="宋体" panose="02010600030101010101" pitchFamily="2" charset="-122"/>
              <a:ea typeface="宋体" panose="02010600030101010101" pitchFamily="2" charset="-122"/>
            </a:endParaRPr>
          </a:p>
          <a:p>
            <a:pPr fontAlgn="auto">
              <a:lnSpc>
                <a:spcPts val="2600"/>
              </a:lnSpc>
            </a:pPr>
            <a:r>
              <a:rPr lang="en-US" dirty="0">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extLst>
      <p:ext uri="{BB962C8B-B14F-4D97-AF65-F5344CB8AC3E}">
        <p14:creationId xmlns:p14="http://schemas.microsoft.com/office/powerpoint/2010/main" val="212747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zh-CN" altLang="zh-CN" sz="1200" kern="1200" dirty="0" smtClean="0">
                <a:solidFill>
                  <a:schemeClr val="tx1"/>
                </a:solidFill>
                <a:effectLst/>
                <a:latin typeface="+mn-lt"/>
                <a:ea typeface="+mn-ea"/>
                <a:cs typeface="+mn-cs"/>
              </a:rPr>
              <a:t>经典</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滤波结果标准偏差为</a:t>
            </a:r>
            <a:r>
              <a:rPr lang="en-US" altLang="zh-CN" sz="1200" kern="1200" dirty="0" smtClean="0">
                <a:solidFill>
                  <a:schemeClr val="tx1"/>
                </a:solidFill>
                <a:effectLst/>
                <a:latin typeface="+mn-lt"/>
                <a:ea typeface="+mn-ea"/>
                <a:cs typeface="+mn-cs"/>
              </a:rPr>
              <a:t>5.888</a:t>
            </a:r>
            <a:r>
              <a:rPr lang="zh-CN" altLang="zh-CN" sz="1200" kern="1200" dirty="0" smtClean="0">
                <a:solidFill>
                  <a:schemeClr val="tx1"/>
                </a:solidFill>
                <a:effectLst/>
                <a:latin typeface="+mn-lt"/>
                <a:ea typeface="+mn-ea"/>
                <a:cs typeface="+mn-cs"/>
              </a:rPr>
              <a:t>，改进</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滤波算法标准偏差为</a:t>
            </a:r>
            <a:r>
              <a:rPr lang="en-US" altLang="zh-CN" sz="1200" kern="1200" dirty="0" smtClean="0">
                <a:solidFill>
                  <a:schemeClr val="tx1"/>
                </a:solidFill>
                <a:effectLst/>
                <a:latin typeface="+mn-lt"/>
                <a:ea typeface="+mn-ea"/>
                <a:cs typeface="+mn-cs"/>
              </a:rPr>
              <a:t>5.276</a:t>
            </a:r>
            <a:r>
              <a:rPr lang="zh-CN" altLang="zh-CN" sz="1200" kern="1200" dirty="0" smtClean="0">
                <a:solidFill>
                  <a:schemeClr val="tx1"/>
                </a:solidFill>
                <a:effectLst/>
                <a:latin typeface="+mn-lt"/>
                <a:ea typeface="+mn-ea"/>
                <a:cs typeface="+mn-cs"/>
              </a:rPr>
              <a:t>，静止状态下，改进</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滤波算法稳定性较经典</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滤波算法提高</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fontAlgn="ctr"/>
            <a:r>
              <a:rPr lang="zh-CN" altLang="zh-CN" sz="1200" kern="1200" dirty="0" smtClean="0">
                <a:solidFill>
                  <a:schemeClr val="tx1"/>
                </a:solidFill>
                <a:effectLst/>
                <a:latin typeface="+mn-lt"/>
                <a:ea typeface="+mn-ea"/>
                <a:cs typeface="+mn-cs"/>
              </a:rPr>
              <a:t>运动状态下，经典</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滤波算法曲线具有很好的滤波效果，但是相较于测量曲线，其滤波结果会有</a:t>
            </a:r>
            <a:r>
              <a:rPr lang="en-US" altLang="zh-CN" sz="1200" kern="1200" dirty="0" smtClean="0">
                <a:solidFill>
                  <a:schemeClr val="tx1"/>
                </a:solidFill>
                <a:effectLst/>
                <a:latin typeface="+mn-lt"/>
                <a:ea typeface="+mn-ea"/>
                <a:cs typeface="+mn-cs"/>
              </a:rPr>
              <a:t>2-4</a:t>
            </a:r>
            <a:r>
              <a:rPr lang="zh-CN" altLang="zh-CN" sz="1200" kern="1200" dirty="0" smtClean="0">
                <a:solidFill>
                  <a:schemeClr val="tx1"/>
                </a:solidFill>
                <a:effectLst/>
                <a:latin typeface="+mn-lt"/>
                <a:ea typeface="+mn-ea"/>
                <a:cs typeface="+mn-cs"/>
              </a:rPr>
              <a:t>个测量周期的延迟，且运动速度越快，延迟越大；</a:t>
            </a:r>
            <a:endParaRPr lang="en-US" altLang="zh-CN" sz="1200" kern="1200" dirty="0" smtClean="0">
              <a:solidFill>
                <a:schemeClr val="tx1"/>
              </a:solidFill>
              <a:effectLst/>
              <a:latin typeface="+mn-lt"/>
              <a:ea typeface="+mn-ea"/>
              <a:cs typeface="+mn-cs"/>
            </a:endParaRPr>
          </a:p>
          <a:p>
            <a:pPr fontAlgn="ctr"/>
            <a:r>
              <a:rPr lang="zh-CN" altLang="zh-CN" sz="1200" kern="1200" dirty="0" smtClean="0">
                <a:solidFill>
                  <a:schemeClr val="tx1"/>
                </a:solidFill>
                <a:effectLst/>
                <a:latin typeface="+mn-lt"/>
                <a:ea typeface="+mn-ea"/>
                <a:cs typeface="+mn-cs"/>
              </a:rPr>
              <a:t>改进</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滤波算法滤波曲线则跟随测量值变化，图</a:t>
            </a:r>
            <a:r>
              <a:rPr lang="en-US" altLang="zh-CN" sz="1200" kern="1200" dirty="0" smtClean="0">
                <a:solidFill>
                  <a:schemeClr val="tx1"/>
                </a:solidFill>
                <a:effectLst/>
                <a:latin typeface="+mn-lt"/>
                <a:ea typeface="+mn-ea"/>
                <a:cs typeface="+mn-cs"/>
              </a:rPr>
              <a:t>4-11</a:t>
            </a:r>
            <a:r>
              <a:rPr lang="zh-CN" altLang="zh-CN"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40ms</a:t>
            </a:r>
            <a:r>
              <a:rPr lang="zh-CN" altLang="zh-CN" sz="1200" kern="1200" dirty="0" smtClean="0">
                <a:solidFill>
                  <a:schemeClr val="tx1"/>
                </a:solidFill>
                <a:effectLst/>
                <a:latin typeface="+mn-lt"/>
                <a:ea typeface="+mn-ea"/>
                <a:cs typeface="+mn-cs"/>
              </a:rPr>
              <a:t>处当运动状态改变时，改进</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能够迅速跟踪测量值的变化，具有很好的跟踪效果。因此，基于动静态检测与改进</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滤波算法较经典</a:t>
            </a:r>
            <a:r>
              <a:rPr lang="en-US" altLang="zh-CN" sz="1200" kern="1200" dirty="0" err="1" smtClean="0">
                <a:solidFill>
                  <a:schemeClr val="tx1"/>
                </a:solidFill>
                <a:effectLst/>
                <a:latin typeface="+mn-lt"/>
                <a:ea typeface="+mn-ea"/>
                <a:cs typeface="+mn-cs"/>
              </a:rPr>
              <a:t>Kalman</a:t>
            </a:r>
            <a:r>
              <a:rPr lang="zh-CN" altLang="zh-CN" sz="1200" kern="1200" dirty="0" smtClean="0">
                <a:solidFill>
                  <a:schemeClr val="tx1"/>
                </a:solidFill>
                <a:effectLst/>
                <a:latin typeface="+mn-lt"/>
                <a:ea typeface="+mn-ea"/>
                <a:cs typeface="+mn-cs"/>
              </a:rPr>
              <a:t>算法，具有静态稳定、动态跟踪效果的优点，能够满足定位实时性要求较高的场合。</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zh-CN" altLang="zh-CN" sz="1200" kern="1200" dirty="0" smtClean="0">
                <a:solidFill>
                  <a:schemeClr val="tx1"/>
                </a:solidFill>
                <a:effectLst/>
                <a:latin typeface="+mn-lt"/>
                <a:ea typeface="+mn-ea"/>
                <a:cs typeface="+mn-cs"/>
              </a:rPr>
              <a:t>该系统通过超宽带无线电技术（</a:t>
            </a:r>
            <a:r>
              <a:rPr lang="en-US" altLang="zh-CN" sz="1200" kern="1200" dirty="0" smtClean="0">
                <a:solidFill>
                  <a:schemeClr val="tx1"/>
                </a:solidFill>
                <a:effectLst/>
                <a:latin typeface="+mn-lt"/>
                <a:ea typeface="+mn-ea"/>
                <a:cs typeface="+mn-cs"/>
              </a:rPr>
              <a:t>UWB</a:t>
            </a:r>
            <a:r>
              <a:rPr lang="zh-CN" altLang="zh-CN" sz="1200" kern="1200" dirty="0" smtClean="0">
                <a:solidFill>
                  <a:schemeClr val="tx1"/>
                </a:solidFill>
                <a:effectLst/>
                <a:latin typeface="+mn-lt"/>
                <a:ea typeface="+mn-ea"/>
                <a:cs typeface="+mn-cs"/>
              </a:rPr>
              <a:t>）实现定位标签和定位基站之间的通信与测距，定位基站将获得的标签距离信息通过网络传输到定位服务引擎软件，由定位服务引擎软件根据配置的定位算法解析出标签</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人员</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空间位置信息。定位服务引擎程序可以将标签的实时坐标数据存储到</a:t>
            </a:r>
            <a:r>
              <a:rPr lang="en-US" altLang="zh-CN" sz="1200" kern="1200" dirty="0" err="1" smtClean="0">
                <a:solidFill>
                  <a:schemeClr val="tx1"/>
                </a:solidFill>
                <a:effectLst/>
                <a:latin typeface="+mn-lt"/>
                <a:ea typeface="+mn-ea"/>
                <a:cs typeface="+mn-cs"/>
              </a:rPr>
              <a:t>Syn</a:t>
            </a:r>
            <a:r>
              <a:rPr lang="zh-CN" altLang="zh-CN" dirty="0" smtClean="0">
                <a:effectLst/>
              </a:rPr>
              <a:t> </a:t>
            </a:r>
            <a:endParaRPr lang="en-US" altLang="zh-CN" dirty="0" smtClean="0">
              <a:effectLst/>
            </a:endParaRPr>
          </a:p>
          <a:p>
            <a:pPr marL="0" marR="0" indent="0" algn="l" defTabSz="914400" rtl="0" eaLnBrk="1" fontAlgn="auto" latinLnBrk="0" hangingPunct="1">
              <a:lnSpc>
                <a:spcPts val="26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室内定位系统采用</a:t>
            </a:r>
            <a:r>
              <a:rPr lang="en-US" altLang="zh-CN" sz="1200" kern="1200" dirty="0" smtClean="0">
                <a:solidFill>
                  <a:schemeClr val="tx1"/>
                </a:solidFill>
                <a:effectLst/>
                <a:latin typeface="+mn-lt"/>
                <a:ea typeface="+mn-ea"/>
                <a:cs typeface="+mn-cs"/>
              </a:rPr>
              <a:t>C/S</a:t>
            </a:r>
            <a:r>
              <a:rPr lang="zh-CN" altLang="zh-CN" sz="1200" kern="1200" dirty="0" smtClean="0">
                <a:solidFill>
                  <a:schemeClr val="tx1"/>
                </a:solidFill>
                <a:effectLst/>
                <a:latin typeface="+mn-lt"/>
                <a:ea typeface="+mn-ea"/>
                <a:cs typeface="+mn-cs"/>
              </a:rPr>
              <a:t>架构，为方便系统软件后期维护和功能扩展，服务端程序根据功能不同划分为三个独立软件，包括定位引擎软件、系统配置和监控软件和基站标签配置软件，程序之间通过</a:t>
            </a:r>
            <a:r>
              <a:rPr lang="en-US" altLang="zh-CN" sz="1200" kern="1200" dirty="0" smtClean="0">
                <a:solidFill>
                  <a:schemeClr val="tx1"/>
                </a:solidFill>
                <a:effectLst/>
                <a:latin typeface="+mn-lt"/>
                <a:ea typeface="+mn-ea"/>
                <a:cs typeface="+mn-cs"/>
              </a:rPr>
              <a:t>Socket</a:t>
            </a:r>
            <a:r>
              <a:rPr lang="zh-CN" altLang="zh-CN" sz="1200" kern="1200" dirty="0" smtClean="0">
                <a:solidFill>
                  <a:schemeClr val="tx1"/>
                </a:solidFill>
                <a:effectLst/>
                <a:latin typeface="+mn-lt"/>
                <a:ea typeface="+mn-ea"/>
                <a:cs typeface="+mn-cs"/>
              </a:rPr>
              <a:t>网络通信实现信息交互，从而实现服务软件可以跨区域跨网段异地部署。</a:t>
            </a:r>
          </a:p>
          <a:p>
            <a:pPr fontAlgn="auto">
              <a:lnSpc>
                <a:spcPts val="2600"/>
              </a:lnSpc>
            </a:pPr>
            <a:endParaRPr kumimoji="1"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zh-CN" altLang="zh-CN" sz="1200" kern="1200" dirty="0" smtClean="0">
                <a:solidFill>
                  <a:schemeClr val="tx1"/>
                </a:solidFill>
                <a:effectLst/>
                <a:latin typeface="+mn-lt"/>
                <a:ea typeface="+mn-ea"/>
                <a:cs typeface="+mn-cs"/>
              </a:rPr>
              <a:t>定位引擎服务主要处理系统中计算任务和网络通信任务，不与系统管理人员进行交互，因此其界面设计简单，主要实时显示系统运行状态，以供系统管理员实时获取系统运行状态。如图</a:t>
            </a:r>
            <a:r>
              <a:rPr lang="en-US" altLang="zh-CN" sz="1200" kern="1200" dirty="0" smtClean="0">
                <a:solidFill>
                  <a:schemeClr val="tx1"/>
                </a:solidFill>
                <a:effectLst/>
                <a:latin typeface="+mn-lt"/>
                <a:ea typeface="+mn-ea"/>
                <a:cs typeface="+mn-cs"/>
              </a:rPr>
              <a:t>5-1</a:t>
            </a:r>
            <a:r>
              <a:rPr lang="zh-CN" altLang="zh-CN" sz="1200" kern="1200" dirty="0" smtClean="0">
                <a:solidFill>
                  <a:schemeClr val="tx1"/>
                </a:solidFill>
                <a:effectLst/>
                <a:latin typeface="+mn-lt"/>
                <a:ea typeface="+mn-ea"/>
                <a:cs typeface="+mn-cs"/>
              </a:rPr>
              <a:t>所示定位引擎服务软件主界面，主界面中显示系统中在线和离线基站和标签的数目，状态栏中直观显示定位引擎服务软件运行时间以及系统登录状态。</a:t>
            </a:r>
            <a:r>
              <a:rPr lang="zh-CN" altLang="zh-CN" dirty="0" smtClean="0">
                <a:effectLst/>
              </a:rPr>
              <a:t> </a:t>
            </a:r>
            <a:endParaRPr kumimoji="1"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zh-CN" altLang="zh-CN" sz="1200" kern="1200" dirty="0" smtClean="0">
                <a:solidFill>
                  <a:schemeClr val="tx1"/>
                </a:solidFill>
                <a:effectLst/>
                <a:latin typeface="+mn-lt"/>
                <a:ea typeface="+mn-ea"/>
                <a:cs typeface="+mn-cs"/>
              </a:rPr>
              <a:t>为提高程序运行效率，定位服务引擎程序采用多线程技术实现</a:t>
            </a:r>
            <a:endParaRPr kumimoji="1"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en-US">
                <a:latin typeface="宋体" panose="02010600030101010101" pitchFamily="2" charset="-122"/>
                <a:ea typeface="宋体" panose="02010600030101010101" pitchFamily="2" charset="-122"/>
                <a:sym typeface="+mn-ea"/>
              </a:rPr>
              <a:t>1.</a:t>
            </a:r>
            <a:r>
              <a:rPr>
                <a:latin typeface="宋体" panose="02010600030101010101" pitchFamily="2" charset="-122"/>
                <a:ea typeface="宋体" panose="02010600030101010101" pitchFamily="2" charset="-122"/>
                <a:sym typeface="+mn-ea"/>
              </a:rPr>
              <a:t>近距离和远距离测距噪声误差均方差分别为18.249 mm和19.255 mm</a:t>
            </a:r>
            <a:endParaRPr>
              <a:latin typeface="宋体" panose="02010600030101010101" pitchFamily="2" charset="-122"/>
              <a:ea typeface="宋体" panose="02010600030101010101" pitchFamily="2" charset="-122"/>
            </a:endParaRPr>
          </a:p>
          <a:p>
            <a:pPr fontAlgn="auto">
              <a:lnSpc>
                <a:spcPts val="2600"/>
              </a:lnSpc>
            </a:pPr>
            <a:r>
              <a:rPr lang="en-US">
                <a:latin typeface="宋体" panose="02010600030101010101" pitchFamily="2" charset="-122"/>
                <a:ea typeface="宋体" panose="02010600030101010101" pitchFamily="2" charset="-122"/>
                <a:sym typeface="+mn-ea"/>
              </a:rPr>
              <a:t>2.非视距误差造成前后两次测距信息会出现较大偏差(500~1000mm),与视距情况下有很大区分度</a:t>
            </a:r>
            <a:endParaRPr kumimoji="1"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zh-CN" altLang="zh-CN" sz="1200" kern="1200" dirty="0" smtClean="0">
                <a:solidFill>
                  <a:schemeClr val="tx1"/>
                </a:solidFill>
                <a:effectLst/>
                <a:latin typeface="+mn-lt"/>
                <a:ea typeface="+mn-ea"/>
                <a:cs typeface="+mn-cs"/>
              </a:rPr>
              <a:t>系统配置窗口以</a:t>
            </a:r>
            <a:r>
              <a:rPr lang="en-US" altLang="zh-CN" sz="1200" kern="1200" dirty="0" smtClean="0">
                <a:solidFill>
                  <a:schemeClr val="tx1"/>
                </a:solidFill>
                <a:effectLst/>
                <a:latin typeface="+mn-lt"/>
                <a:ea typeface="+mn-ea"/>
                <a:cs typeface="+mn-cs"/>
              </a:rPr>
              <a:t>Tab</a:t>
            </a:r>
            <a:r>
              <a:rPr lang="zh-CN" altLang="zh-CN" sz="1200" kern="1200" dirty="0" smtClean="0">
                <a:solidFill>
                  <a:schemeClr val="tx1"/>
                </a:solidFill>
                <a:effectLst/>
                <a:latin typeface="+mn-lt"/>
                <a:ea typeface="+mn-ea"/>
                <a:cs typeface="+mn-cs"/>
              </a:rPr>
              <a:t>页面显示，通过点击不同</a:t>
            </a:r>
            <a:r>
              <a:rPr lang="en-US" altLang="zh-CN" sz="1200" kern="1200" dirty="0" smtClean="0">
                <a:solidFill>
                  <a:schemeClr val="tx1"/>
                </a:solidFill>
                <a:effectLst/>
                <a:latin typeface="+mn-lt"/>
                <a:ea typeface="+mn-ea"/>
                <a:cs typeface="+mn-cs"/>
              </a:rPr>
              <a:t>Tab</a:t>
            </a:r>
            <a:r>
              <a:rPr lang="zh-CN" altLang="zh-CN" sz="1200" kern="1200" dirty="0" smtClean="0">
                <a:solidFill>
                  <a:schemeClr val="tx1"/>
                </a:solidFill>
                <a:effectLst/>
                <a:latin typeface="+mn-lt"/>
                <a:ea typeface="+mn-ea"/>
                <a:cs typeface="+mn-cs"/>
              </a:rPr>
              <a:t>显示不同配置项</a:t>
            </a:r>
            <a:r>
              <a:rPr lang="zh-CN" altLang="zh-CN" dirty="0" smtClean="0">
                <a:effectLst/>
              </a:rPr>
              <a:t> </a:t>
            </a:r>
            <a:endParaRPr kumimoji="1"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ts val="26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软件授权管理模块的目的通过软件加密技术等有效手段不仅控制软件的运行，而且能够控制软件系统中的参数信息。在该项目中其目的一是保证公司的软件权益不受侵害，二是通过授权方式控制系统容量。</a:t>
            </a:r>
          </a:p>
          <a:p>
            <a:pPr fontAlgn="auto">
              <a:lnSpc>
                <a:spcPts val="2600"/>
              </a:lnSpc>
            </a:pPr>
            <a:endParaRPr kumimoji="1"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ts val="26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在测试小区内标定一条直线，测试人员携带标签沿着直线行走，观察监视软件中标签的轨迹是否与真实路线轨迹一致。如图</a:t>
            </a:r>
            <a:r>
              <a:rPr lang="en-US" altLang="zh-CN" sz="1200" kern="1200" dirty="0" smtClean="0">
                <a:solidFill>
                  <a:schemeClr val="tx1"/>
                </a:solidFill>
                <a:effectLst/>
                <a:latin typeface="+mn-lt"/>
                <a:ea typeface="+mn-ea"/>
                <a:cs typeface="+mn-cs"/>
              </a:rPr>
              <a:t>5-28</a:t>
            </a:r>
            <a:r>
              <a:rPr lang="zh-CN" altLang="zh-CN" sz="1200" kern="1200" dirty="0" smtClean="0">
                <a:solidFill>
                  <a:schemeClr val="tx1"/>
                </a:solidFill>
                <a:effectLst/>
                <a:latin typeface="+mn-lt"/>
                <a:ea typeface="+mn-ea"/>
                <a:cs typeface="+mn-cs"/>
              </a:rPr>
              <a:t>所示是标签直线行走定位轨迹图。视图界面网格线之间距离设定为</a:t>
            </a:r>
            <a:r>
              <a:rPr lang="en-US" altLang="zh-CN" sz="1200" kern="1200" dirty="0" smtClean="0">
                <a:solidFill>
                  <a:schemeClr val="tx1"/>
                </a:solidFill>
                <a:effectLst/>
                <a:latin typeface="+mn-lt"/>
                <a:ea typeface="+mn-ea"/>
                <a:cs typeface="+mn-cs"/>
              </a:rPr>
              <a:t>30cm</a:t>
            </a:r>
            <a:r>
              <a:rPr lang="zh-CN" altLang="zh-CN" sz="1200" kern="1200" dirty="0" smtClean="0">
                <a:solidFill>
                  <a:schemeClr val="tx1"/>
                </a:solidFill>
                <a:effectLst/>
                <a:latin typeface="+mn-lt"/>
                <a:ea typeface="+mn-ea"/>
                <a:cs typeface="+mn-cs"/>
              </a:rPr>
              <a:t>。从图中可知，其定位一致性偏差小于</a:t>
            </a:r>
            <a:r>
              <a:rPr lang="en-US" altLang="zh-CN" sz="1200" kern="1200" dirty="0" smtClean="0">
                <a:solidFill>
                  <a:schemeClr val="tx1"/>
                </a:solidFill>
                <a:effectLst/>
                <a:latin typeface="+mn-lt"/>
                <a:ea typeface="+mn-ea"/>
                <a:cs typeface="+mn-cs"/>
              </a:rPr>
              <a:t>30cm</a:t>
            </a:r>
            <a:r>
              <a:rPr lang="zh-CN" altLang="zh-CN" sz="1200" kern="1200" dirty="0" smtClean="0">
                <a:solidFill>
                  <a:schemeClr val="tx1"/>
                </a:solidFill>
                <a:effectLst/>
                <a:latin typeface="+mn-lt"/>
                <a:ea typeface="+mn-ea"/>
                <a:cs typeface="+mn-cs"/>
              </a:rPr>
              <a:t>，满足系统</a:t>
            </a:r>
            <a:r>
              <a:rPr lang="en-US" altLang="zh-CN" sz="1200" kern="1200" dirty="0" smtClean="0">
                <a:solidFill>
                  <a:schemeClr val="tx1"/>
                </a:solidFill>
                <a:effectLst/>
                <a:latin typeface="+mn-lt"/>
                <a:ea typeface="+mn-ea"/>
                <a:cs typeface="+mn-cs"/>
              </a:rPr>
              <a:t>10cm-30cm</a:t>
            </a:r>
            <a:r>
              <a:rPr lang="zh-CN" altLang="zh-CN" sz="1200" kern="1200" dirty="0" smtClean="0">
                <a:solidFill>
                  <a:schemeClr val="tx1"/>
                </a:solidFill>
                <a:effectLst/>
                <a:latin typeface="+mn-lt"/>
                <a:ea typeface="+mn-ea"/>
                <a:cs typeface="+mn-cs"/>
              </a:rPr>
              <a:t>定位精度；其次，真实运动直线距离为</a:t>
            </a:r>
            <a:r>
              <a:rPr lang="en-US" altLang="zh-CN" sz="1200" kern="1200" dirty="0" smtClean="0">
                <a:solidFill>
                  <a:schemeClr val="tx1"/>
                </a:solidFill>
                <a:effectLst/>
                <a:latin typeface="+mn-lt"/>
                <a:ea typeface="+mn-ea"/>
                <a:cs typeface="+mn-cs"/>
              </a:rPr>
              <a:t>4m</a:t>
            </a:r>
            <a:r>
              <a:rPr lang="zh-CN" altLang="zh-CN" sz="1200" kern="1200" dirty="0" smtClean="0">
                <a:solidFill>
                  <a:schemeClr val="tx1"/>
                </a:solidFill>
                <a:effectLst/>
                <a:latin typeface="+mn-lt"/>
                <a:ea typeface="+mn-ea"/>
                <a:cs typeface="+mn-cs"/>
              </a:rPr>
              <a:t>，图中定位轨迹的直线距离约为</a:t>
            </a:r>
            <a:r>
              <a:rPr lang="en-US" altLang="zh-CN" sz="1200" kern="1200" dirty="0" smtClean="0">
                <a:solidFill>
                  <a:schemeClr val="tx1"/>
                </a:solidFill>
                <a:effectLst/>
                <a:latin typeface="+mn-lt"/>
                <a:ea typeface="+mn-ea"/>
                <a:cs typeface="+mn-cs"/>
              </a:rPr>
              <a:t>4.22m</a:t>
            </a:r>
            <a:r>
              <a:rPr lang="zh-CN" altLang="zh-CN" sz="1200" kern="1200" dirty="0" smtClean="0">
                <a:solidFill>
                  <a:schemeClr val="tx1"/>
                </a:solidFill>
                <a:effectLst/>
                <a:latin typeface="+mn-lt"/>
                <a:ea typeface="+mn-ea"/>
                <a:cs typeface="+mn-cs"/>
              </a:rPr>
              <a:t>。</a:t>
            </a:r>
          </a:p>
          <a:p>
            <a:pPr fontAlgn="auto">
              <a:lnSpc>
                <a:spcPts val="2600"/>
              </a:lnSpc>
            </a:pP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定位系统以大唐姜堰电厂为应用背景，实现电厂范围内工作人员、生产物料、固定资产等定位目标的监控、调度以及管理，为上层智慧管控提供稳定可靠的位置服务，从而实现企业安全、经济、高效运行。</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r>
              <a:rPr lang="zh-CN" altLang="zh-CN" sz="1200" kern="1200" dirty="0" smtClean="0">
                <a:solidFill>
                  <a:schemeClr val="tx1"/>
                </a:solidFill>
                <a:effectLst/>
                <a:latin typeface="+mn-lt"/>
                <a:ea typeface="+mn-ea"/>
                <a:cs typeface="+mn-cs"/>
              </a:rPr>
              <a:t>在测试小区内标定一个矩形区域，测试人员携带标签沿着矩形区域的边线行走，观察监视软件中标签的定位轨迹与真实的矩形区域大小是否一致。如图</a:t>
            </a:r>
            <a:r>
              <a:rPr lang="en-US" altLang="zh-CN" sz="1200" kern="1200" dirty="0" smtClean="0">
                <a:solidFill>
                  <a:schemeClr val="tx1"/>
                </a:solidFill>
                <a:effectLst/>
                <a:latin typeface="+mn-lt"/>
                <a:ea typeface="+mn-ea"/>
                <a:cs typeface="+mn-cs"/>
              </a:rPr>
              <a:t>5-29</a:t>
            </a:r>
            <a:r>
              <a:rPr lang="zh-CN" altLang="zh-CN" sz="1200" kern="1200" dirty="0" smtClean="0">
                <a:solidFill>
                  <a:schemeClr val="tx1"/>
                </a:solidFill>
                <a:effectLst/>
                <a:latin typeface="+mn-lt"/>
                <a:ea typeface="+mn-ea"/>
                <a:cs typeface="+mn-cs"/>
              </a:rPr>
              <a:t>所示是标签矩形区域行走定位轨迹图。视图界面网格线之间距离设定为</a:t>
            </a:r>
            <a:r>
              <a:rPr lang="en-US" altLang="zh-CN" sz="1200" kern="1200" dirty="0" smtClean="0">
                <a:solidFill>
                  <a:schemeClr val="tx1"/>
                </a:solidFill>
                <a:effectLst/>
                <a:latin typeface="+mn-lt"/>
                <a:ea typeface="+mn-ea"/>
                <a:cs typeface="+mn-cs"/>
              </a:rPr>
              <a:t>30cm</a:t>
            </a:r>
            <a:r>
              <a:rPr lang="zh-CN" altLang="zh-CN" sz="1200" kern="1200" dirty="0" smtClean="0">
                <a:solidFill>
                  <a:schemeClr val="tx1"/>
                </a:solidFill>
                <a:effectLst/>
                <a:latin typeface="+mn-lt"/>
                <a:ea typeface="+mn-ea"/>
                <a:cs typeface="+mn-cs"/>
              </a:rPr>
              <a:t>。从图中可知，其定位轨迹近似一个矩形区域，真实运动矩形区域大小为</a:t>
            </a:r>
            <a:r>
              <a:rPr lang="en-US" altLang="zh-CN" sz="1200" kern="1200" dirty="0" smtClean="0">
                <a:solidFill>
                  <a:schemeClr val="tx1"/>
                </a:solidFill>
                <a:effectLst/>
                <a:latin typeface="+mn-lt"/>
                <a:ea typeface="+mn-ea"/>
                <a:cs typeface="+mn-cs"/>
              </a:rPr>
              <a:t>7m*5m</a:t>
            </a:r>
            <a:r>
              <a:rPr lang="zh-CN" altLang="zh-CN" sz="1200" kern="1200" dirty="0" smtClean="0">
                <a:solidFill>
                  <a:schemeClr val="tx1"/>
                </a:solidFill>
                <a:effectLst/>
                <a:latin typeface="+mn-lt"/>
                <a:ea typeface="+mn-ea"/>
                <a:cs typeface="+mn-cs"/>
              </a:rPr>
              <a:t>，定位轨迹矩形区域约为</a:t>
            </a:r>
            <a:r>
              <a:rPr lang="en-US" altLang="zh-CN" sz="1200" kern="1200" dirty="0" smtClean="0">
                <a:solidFill>
                  <a:schemeClr val="tx1"/>
                </a:solidFill>
                <a:effectLst/>
                <a:latin typeface="+mn-lt"/>
                <a:ea typeface="+mn-ea"/>
                <a:cs typeface="+mn-cs"/>
              </a:rPr>
              <a:t>6.58m*4.78m</a:t>
            </a:r>
            <a:r>
              <a:rPr lang="zh-CN" altLang="zh-CN" sz="1200" kern="1200" dirty="0" smtClean="0">
                <a:solidFill>
                  <a:schemeClr val="tx1"/>
                </a:solidFill>
                <a:effectLst/>
                <a:latin typeface="+mn-lt"/>
                <a:ea typeface="+mn-ea"/>
                <a:cs typeface="+mn-cs"/>
              </a:rPr>
              <a:t>。</a:t>
            </a:r>
            <a:r>
              <a:rPr lang="zh-CN" altLang="zh-CN" dirty="0" smtClean="0">
                <a:effectLst/>
              </a:rPr>
              <a:t> </a:t>
            </a:r>
            <a:endParaRPr kumimoji="1"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ts val="2600"/>
              </a:lnSpc>
            </a:pPr>
            <a:endParaRPr kumimoji="1"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总体面积为</a:t>
            </a:r>
            <a:r>
              <a:rPr lang="en-US" altLang="zh-CN" sz="1200" kern="1200" dirty="0" smtClean="0">
                <a:solidFill>
                  <a:schemeClr val="tx1"/>
                </a:solidFill>
                <a:effectLst/>
                <a:latin typeface="+mn-lt"/>
                <a:ea typeface="+mn-ea"/>
                <a:cs typeface="+mn-cs"/>
              </a:rPr>
              <a:t>220</a:t>
            </a:r>
            <a:r>
              <a:rPr lang="zh-CN" altLang="zh-CN" sz="1200" kern="1200" dirty="0" smtClean="0">
                <a:solidFill>
                  <a:schemeClr val="tx1"/>
                </a:solidFill>
                <a:effectLst/>
                <a:latin typeface="+mn-lt"/>
                <a:ea typeface="+mn-ea"/>
                <a:cs typeface="+mn-cs"/>
              </a:rPr>
              <a:t>亩</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约</a:t>
            </a:r>
            <a:r>
              <a:rPr lang="en-US" altLang="zh-CN" sz="1200" kern="1200" dirty="0" smtClean="0">
                <a:solidFill>
                  <a:schemeClr val="tx1"/>
                </a:solidFill>
                <a:effectLst/>
                <a:latin typeface="+mn-lt"/>
                <a:ea typeface="+mn-ea"/>
                <a:cs typeface="+mn-cs"/>
              </a:rPr>
              <a:t>150000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室内环境约占</a:t>
            </a:r>
            <a:r>
              <a:rPr lang="en-US" altLang="zh-CN" sz="1200" kern="1200" dirty="0" smtClean="0">
                <a:solidFill>
                  <a:schemeClr val="tx1"/>
                </a:solidFill>
                <a:effectLst/>
                <a:latin typeface="+mn-lt"/>
                <a:ea typeface="+mn-ea"/>
                <a:cs typeface="+mn-cs"/>
              </a:rPr>
              <a:t>1/3</a:t>
            </a:r>
            <a:r>
              <a:rPr lang="zh-CN" altLang="zh-CN" dirty="0" smtClean="0">
                <a:effectLst/>
              </a:rPr>
              <a:t> </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室内环境的复杂性远大于室外环境</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基于人员、生产资料等位置信息衍生出许多上层高级应用</a:t>
            </a:r>
            <a:r>
              <a:rPr lang="zh-CN" altLang="zh-CN" dirty="0" smtClean="0">
                <a:effectLst/>
              </a:rPr>
              <a:t> </a:t>
            </a:r>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fontAlgn="ctr"/>
            <a:r>
              <a:rPr lang="zh-CN" altLang="zh-CN" sz="1200" kern="1200" dirty="0" smtClean="0">
                <a:solidFill>
                  <a:schemeClr val="tx1"/>
                </a:solidFill>
                <a:effectLst/>
                <a:latin typeface="+mn-lt"/>
                <a:ea typeface="+mn-ea"/>
                <a:cs typeface="+mn-cs"/>
              </a:rPr>
              <a:t>成本过高</a:t>
            </a:r>
          </a:p>
          <a:p>
            <a:pPr fontAlgn="ctr"/>
            <a:r>
              <a:rPr lang="zh-CN" altLang="zh-CN" sz="1200" kern="1200" dirty="0" smtClean="0">
                <a:solidFill>
                  <a:schemeClr val="tx1"/>
                </a:solidFill>
                <a:effectLst/>
                <a:latin typeface="+mn-lt"/>
                <a:ea typeface="+mn-ea"/>
                <a:cs typeface="+mn-cs"/>
              </a:rPr>
              <a:t>其一是解决方案价格昂贵，其二是由于系统实施复杂，项目实施周期长，导致人力成本过高。</a:t>
            </a:r>
          </a:p>
          <a:p>
            <a:pPr lvl="0" fontAlgn="ctr"/>
            <a:r>
              <a:rPr lang="zh-CN" altLang="zh-CN" sz="1200" kern="1200" dirty="0" smtClean="0">
                <a:solidFill>
                  <a:schemeClr val="tx1"/>
                </a:solidFill>
                <a:effectLst/>
                <a:latin typeface="+mn-lt"/>
                <a:ea typeface="+mn-ea"/>
                <a:cs typeface="+mn-cs"/>
              </a:rPr>
              <a:t>复杂电厂环境适应性差</a:t>
            </a:r>
          </a:p>
          <a:p>
            <a:pPr fontAlgn="ctr"/>
            <a:r>
              <a:rPr lang="zh-CN" altLang="zh-CN" sz="1200" kern="1200" dirty="0" smtClean="0">
                <a:solidFill>
                  <a:schemeClr val="tx1"/>
                </a:solidFill>
                <a:effectLst/>
                <a:latin typeface="+mn-lt"/>
                <a:ea typeface="+mn-ea"/>
                <a:cs typeface="+mn-cs"/>
              </a:rPr>
              <a:t>上述公司室内定位系统多成功应用在监狱、养老院等室内环境较好的场景</a:t>
            </a:r>
          </a:p>
          <a:p>
            <a:pPr lvl="0" fontAlgn="ctr"/>
            <a:r>
              <a:rPr lang="zh-CN" altLang="zh-CN" sz="1200" kern="1200" dirty="0" smtClean="0">
                <a:solidFill>
                  <a:schemeClr val="tx1"/>
                </a:solidFill>
                <a:effectLst/>
                <a:latin typeface="+mn-lt"/>
                <a:ea typeface="+mn-ea"/>
                <a:cs typeface="+mn-cs"/>
              </a:rPr>
              <a:t>现场调试复杂</a:t>
            </a:r>
          </a:p>
          <a:p>
            <a:pPr fontAlgn="ctr"/>
            <a:r>
              <a:rPr lang="zh-CN" altLang="zh-CN" sz="1200" kern="1200" dirty="0" smtClean="0">
                <a:solidFill>
                  <a:schemeClr val="tx1"/>
                </a:solidFill>
                <a:effectLst/>
                <a:latin typeface="+mn-lt"/>
                <a:ea typeface="+mn-ea"/>
                <a:cs typeface="+mn-cs"/>
              </a:rPr>
              <a:t>出于维护解决方案的机密性，第三方公司不愿透露解决方案具体实施细节，因此项目实施过程中系统的调试与维护需要第三方公司人员介入，一方面增大项目实施成本，另一方面增加公司机密外漏的风险。</a:t>
            </a:r>
          </a:p>
          <a:p>
            <a:pPr lvl="0" fontAlgn="ctr"/>
            <a:r>
              <a:rPr lang="zh-CN" altLang="zh-CN" sz="1200" kern="1200" dirty="0" smtClean="0">
                <a:solidFill>
                  <a:schemeClr val="tx1"/>
                </a:solidFill>
                <a:effectLst/>
                <a:latin typeface="+mn-lt"/>
                <a:ea typeface="+mn-ea"/>
                <a:cs typeface="+mn-cs"/>
              </a:rPr>
              <a:t>数据接口单一</a:t>
            </a:r>
          </a:p>
          <a:p>
            <a:pPr fontAlgn="ctr"/>
            <a:r>
              <a:rPr lang="zh-CN" altLang="zh-CN" sz="1200" kern="1200" dirty="0" smtClean="0">
                <a:solidFill>
                  <a:schemeClr val="tx1"/>
                </a:solidFill>
                <a:effectLst/>
                <a:latin typeface="+mn-lt"/>
                <a:ea typeface="+mn-ea"/>
                <a:cs typeface="+mn-cs"/>
              </a:rPr>
              <a:t>提供的数据接口单一，上层应用扩展性较差，诸如电子围栏等特殊系统功能需求需要定制化解决方案，增大项目实施成本的同时无法满足自身系统多样化需求的实现。</a:t>
            </a:r>
          </a:p>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鉴于复杂的环境，</a:t>
            </a:r>
            <a:r>
              <a:rPr lang="zh-CN" altLang="zh-CN" sz="1200" kern="1200" dirty="0" smtClean="0">
                <a:solidFill>
                  <a:schemeClr val="tx1"/>
                </a:solidFill>
                <a:effectLst/>
                <a:latin typeface="+mn-lt"/>
                <a:ea typeface="+mn-ea"/>
                <a:cs typeface="+mn-cs"/>
              </a:rPr>
              <a:t>在综合调研、分析和比较各种室内定位技术的优缺点以及智慧电厂项目对定位系统的</a:t>
            </a:r>
            <a:r>
              <a:rPr lang="en-US" altLang="zh-CN" sz="1200" kern="1200" dirty="0" smtClean="0">
                <a:solidFill>
                  <a:schemeClr val="tx1"/>
                </a:solidFill>
                <a:effectLst/>
                <a:latin typeface="+mn-lt"/>
                <a:ea typeface="+mn-ea"/>
                <a:cs typeface="+mn-cs"/>
              </a:rPr>
              <a:t>cm</a:t>
            </a:r>
            <a:r>
              <a:rPr lang="zh-CN" altLang="zh-CN" sz="1200" kern="1200" dirty="0" smtClean="0">
                <a:solidFill>
                  <a:schemeClr val="tx1"/>
                </a:solidFill>
                <a:effectLst/>
                <a:latin typeface="+mn-lt"/>
                <a:ea typeface="+mn-ea"/>
                <a:cs typeface="+mn-cs"/>
              </a:rPr>
              <a:t>级别定位精度的需求的基础上，本文采用</a:t>
            </a:r>
            <a:r>
              <a:rPr lang="en-US" altLang="zh-CN" sz="1200" kern="1200" dirty="0" smtClean="0">
                <a:solidFill>
                  <a:schemeClr val="tx1"/>
                </a:solidFill>
                <a:effectLst/>
                <a:latin typeface="+mn-lt"/>
                <a:ea typeface="+mn-ea"/>
                <a:cs typeface="+mn-cs"/>
              </a:rPr>
              <a:t>UWB</a:t>
            </a:r>
            <a:r>
              <a:rPr lang="zh-CN" altLang="zh-CN" sz="1200" kern="1200" dirty="0" smtClean="0">
                <a:solidFill>
                  <a:schemeClr val="tx1"/>
                </a:solidFill>
                <a:effectLst/>
                <a:latin typeface="+mn-lt"/>
                <a:ea typeface="+mn-ea"/>
                <a:cs typeface="+mn-cs"/>
              </a:rPr>
              <a:t>定位技术实现室内高精度定位系统。</a:t>
            </a:r>
            <a:r>
              <a:rPr lang="zh-CN" altLang="zh-CN" dirty="0" smtClean="0">
                <a:effectLst/>
              </a:rPr>
              <a:t> </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6" name="灯片编号占位符 5"/>
          <p:cNvSpPr>
            <a:spLocks noGrp="1"/>
          </p:cNvSpPr>
          <p:nvPr>
            <p:ph type="sldNum" sz="quarter" idx="12"/>
          </p:nvPr>
        </p:nvSpPr>
        <p:spPr>
          <a:xfrm>
            <a:off x="3917950" y="6356350"/>
            <a:ext cx="2400300" cy="365125"/>
          </a:xfrm>
          <a:prstGeom prst="rect">
            <a:avLst/>
          </a:prstGeom>
        </p:spPr>
        <p:txBody>
          <a:bodyPr/>
          <a:lstStyle>
            <a:lvl1pPr algn="ctr">
              <a:defRPr sz="1800">
                <a:latin typeface="Times New Roman" panose="02020603050405020304" charset="0"/>
              </a:defRPr>
            </a:lvl1pPr>
          </a:lstStyle>
          <a:p>
            <a:pPr algn="l"/>
            <a:endParaRPr lang="zh-CN" altLang="en-US" smtClean="0"/>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5" name="页脚占位符 4"/>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8" name="页脚占位符 7"/>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4" name="页脚占位符 3"/>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3" name="页脚占位符 2"/>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a:lstStyle/>
          <a:p>
            <a:fld id="{6CFE0294-C5E6-4054-8AE6-2B14EB0480DF}" type="datetimeFigureOut">
              <a:rPr lang="zh-CN" altLang="en-US" smtClean="0"/>
              <a:t>2018/4/13</a:t>
            </a:fld>
            <a:endParaRPr lang="zh-CN" altLang="en-US"/>
          </a:p>
        </p:txBody>
      </p:sp>
      <p:sp>
        <p:nvSpPr>
          <p:cNvPr id="6" name="页脚占位符 5"/>
          <p:cNvSpPr>
            <a:spLocks noGrp="1"/>
          </p:cNvSpPr>
          <p:nvPr>
            <p:ph type="ftr" sz="quarter" idx="11"/>
          </p:nvPr>
        </p:nvSpPr>
        <p:spPr>
          <a:xfrm>
            <a:off x="3028950" y="6356350"/>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0"/>
            <a:ext cx="2057400" cy="365125"/>
          </a:xfrm>
          <a:prstGeom prst="rect">
            <a:avLst/>
          </a:prstGeom>
        </p:spPr>
        <p:txBody>
          <a:bodyPr/>
          <a:lstStyle/>
          <a:p>
            <a:fld id="{30693DD3-1382-4D78-8073-92AEA87C9F0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13"/>
          <a:stretch>
            <a:fillRect/>
          </a:stretch>
        </p:blipFill>
        <p:spPr>
          <a:xfrm>
            <a:off x="-397" y="-297"/>
            <a:ext cx="9144793"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bin"/><Relationship Id="rId5" Type="http://schemas.openxmlformats.org/officeDocument/2006/relationships/image" Target="../media/image5.wmf"/><Relationship Id="rId6" Type="http://schemas.openxmlformats.org/officeDocument/2006/relationships/oleObject" Target="../embeddings/oleObject3.bin"/><Relationship Id="rId7" Type="http://schemas.openxmlformats.org/officeDocument/2006/relationships/image" Target="../media/image6.emf"/><Relationship Id="rId8"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9.emf"/><Relationship Id="rId6" Type="http://schemas.openxmlformats.org/officeDocument/2006/relationships/image" Target="../media/image1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5.bin"/><Relationship Id="rId5" Type="http://schemas.openxmlformats.org/officeDocument/2006/relationships/image" Target="../media/image16.emf"/><Relationship Id="rId6" Type="http://schemas.openxmlformats.org/officeDocument/2006/relationships/oleObject" Target="../embeddings/oleObject6.bin"/><Relationship Id="rId7" Type="http://schemas.openxmlformats.org/officeDocument/2006/relationships/image" Target="../media/image1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7.bin"/><Relationship Id="rId5" Type="http://schemas.openxmlformats.org/officeDocument/2006/relationships/image" Target="../media/image18.emf"/><Relationship Id="rId6" Type="http://schemas.openxmlformats.org/officeDocument/2006/relationships/image" Target="../media/image21.png"/><Relationship Id="rId7" Type="http://schemas.openxmlformats.org/officeDocument/2006/relationships/oleObject" Target="../embeddings/oleObject8.bin"/><Relationship Id="rId8" Type="http://schemas.openxmlformats.org/officeDocument/2006/relationships/image" Target="../media/image19.wmf"/><Relationship Id="rId9" Type="http://schemas.openxmlformats.org/officeDocument/2006/relationships/oleObject" Target="../embeddings/oleObject9.bin"/><Relationship Id="rId10" Type="http://schemas.openxmlformats.org/officeDocument/2006/relationships/image" Target="../media/image2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0.bin"/><Relationship Id="rId5" Type="http://schemas.openxmlformats.org/officeDocument/2006/relationships/image" Target="../media/image22.emf"/><Relationship Id="rId6" Type="http://schemas.openxmlformats.org/officeDocument/2006/relationships/image" Target="../media/image25.png"/><Relationship Id="rId7" Type="http://schemas.openxmlformats.org/officeDocument/2006/relationships/oleObject" Target="../embeddings/oleObject11.bin"/><Relationship Id="rId8" Type="http://schemas.openxmlformats.org/officeDocument/2006/relationships/image" Target="../media/image23.wmf"/><Relationship Id="rId9" Type="http://schemas.openxmlformats.org/officeDocument/2006/relationships/oleObject" Target="../embeddings/oleObject12.bin"/><Relationship Id="rId10" Type="http://schemas.openxmlformats.org/officeDocument/2006/relationships/image" Target="../media/image2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3.bin"/><Relationship Id="rId5" Type="http://schemas.openxmlformats.org/officeDocument/2006/relationships/image" Target="../media/image26.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4.bin"/><Relationship Id="rId5" Type="http://schemas.openxmlformats.org/officeDocument/2006/relationships/image" Target="../media/image27.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0.png"/><Relationship Id="rId5" Type="http://schemas.openxmlformats.org/officeDocument/2006/relationships/oleObject" Target="../embeddings/oleObject15.bin"/><Relationship Id="rId6" Type="http://schemas.openxmlformats.org/officeDocument/2006/relationships/image" Target="../media/image28.wmf"/><Relationship Id="rId7" Type="http://schemas.openxmlformats.org/officeDocument/2006/relationships/oleObject" Target="../embeddings/oleObject16.bin"/><Relationship Id="rId8" Type="http://schemas.openxmlformats.org/officeDocument/2006/relationships/image" Target="../media/image29.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17.bin"/><Relationship Id="rId5" Type="http://schemas.openxmlformats.org/officeDocument/2006/relationships/image" Target="../media/image35.wmf"/><Relationship Id="rId6" Type="http://schemas.openxmlformats.org/officeDocument/2006/relationships/oleObject" Target="../embeddings/oleObject18.bin"/><Relationship Id="rId7" Type="http://schemas.openxmlformats.org/officeDocument/2006/relationships/image" Target="../media/image36.wmf"/><Relationship Id="rId8" Type="http://schemas.openxmlformats.org/officeDocument/2006/relationships/image" Target="../media/image37.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1" Type="http://schemas.openxmlformats.org/officeDocument/2006/relationships/image" Target="../media/image41.wmf"/><Relationship Id="rId12" Type="http://schemas.openxmlformats.org/officeDocument/2006/relationships/oleObject" Target="../embeddings/oleObject23.bin"/><Relationship Id="rId13" Type="http://schemas.openxmlformats.org/officeDocument/2006/relationships/image" Target="../media/image42.wmf"/><Relationship Id="rId14" Type="http://schemas.openxmlformats.org/officeDocument/2006/relationships/oleObject" Target="../embeddings/oleObject24.bin"/><Relationship Id="rId15" Type="http://schemas.openxmlformats.org/officeDocument/2006/relationships/image" Target="../media/image43.wmf"/><Relationship Id="rId16" Type="http://schemas.openxmlformats.org/officeDocument/2006/relationships/oleObject" Target="../embeddings/oleObject25.bin"/><Relationship Id="rId17" Type="http://schemas.openxmlformats.org/officeDocument/2006/relationships/image" Target="../media/image44.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notesSlide" Target="../notesSlides/notesSlide27.xml"/><Relationship Id="rId4" Type="http://schemas.openxmlformats.org/officeDocument/2006/relationships/oleObject" Target="../embeddings/oleObject19.bin"/><Relationship Id="rId5" Type="http://schemas.openxmlformats.org/officeDocument/2006/relationships/image" Target="../media/image38.wmf"/><Relationship Id="rId6" Type="http://schemas.openxmlformats.org/officeDocument/2006/relationships/oleObject" Target="../embeddings/oleObject20.bin"/><Relationship Id="rId7" Type="http://schemas.openxmlformats.org/officeDocument/2006/relationships/image" Target="../media/image39.wmf"/><Relationship Id="rId8" Type="http://schemas.openxmlformats.org/officeDocument/2006/relationships/oleObject" Target="../embeddings/oleObject21.bin"/><Relationship Id="rId9" Type="http://schemas.openxmlformats.org/officeDocument/2006/relationships/image" Target="../media/image40.wmf"/><Relationship Id="rId10"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9" Type="http://schemas.openxmlformats.org/officeDocument/2006/relationships/image" Target="../media/image49.wmf"/><Relationship Id="rId20" Type="http://schemas.openxmlformats.org/officeDocument/2006/relationships/oleObject" Target="../embeddings/oleObject34.bin"/><Relationship Id="rId21" Type="http://schemas.openxmlformats.org/officeDocument/2006/relationships/image" Target="../media/image55.wmf"/><Relationship Id="rId22" Type="http://schemas.openxmlformats.org/officeDocument/2006/relationships/oleObject" Target="../embeddings/oleObject35.bin"/><Relationship Id="rId23" Type="http://schemas.openxmlformats.org/officeDocument/2006/relationships/image" Target="../media/image56.wmf"/><Relationship Id="rId24" Type="http://schemas.openxmlformats.org/officeDocument/2006/relationships/oleObject" Target="../embeddings/oleObject36.bin"/><Relationship Id="rId25" Type="http://schemas.openxmlformats.org/officeDocument/2006/relationships/image" Target="../media/image57.wmf"/><Relationship Id="rId26" Type="http://schemas.openxmlformats.org/officeDocument/2006/relationships/oleObject" Target="../embeddings/oleObject37.bin"/><Relationship Id="rId27" Type="http://schemas.openxmlformats.org/officeDocument/2006/relationships/image" Target="../media/image58.wmf"/><Relationship Id="rId10" Type="http://schemas.openxmlformats.org/officeDocument/2006/relationships/oleObject" Target="../embeddings/oleObject29.bin"/><Relationship Id="rId11" Type="http://schemas.openxmlformats.org/officeDocument/2006/relationships/image" Target="../media/image50.wmf"/><Relationship Id="rId12" Type="http://schemas.openxmlformats.org/officeDocument/2006/relationships/oleObject" Target="../embeddings/oleObject30.bin"/><Relationship Id="rId13" Type="http://schemas.openxmlformats.org/officeDocument/2006/relationships/image" Target="../media/image51.wmf"/><Relationship Id="rId14" Type="http://schemas.openxmlformats.org/officeDocument/2006/relationships/oleObject" Target="../embeddings/oleObject31.bin"/><Relationship Id="rId15" Type="http://schemas.openxmlformats.org/officeDocument/2006/relationships/image" Target="../media/image52.wmf"/><Relationship Id="rId16" Type="http://schemas.openxmlformats.org/officeDocument/2006/relationships/oleObject" Target="../embeddings/oleObject32.bin"/><Relationship Id="rId17" Type="http://schemas.openxmlformats.org/officeDocument/2006/relationships/image" Target="../media/image53.wmf"/><Relationship Id="rId18" Type="http://schemas.openxmlformats.org/officeDocument/2006/relationships/oleObject" Target="../embeddings/oleObject33.bin"/><Relationship Id="rId19" Type="http://schemas.openxmlformats.org/officeDocument/2006/relationships/image" Target="../media/image54.w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notesSlide" Target="../notesSlides/notesSlide29.xml"/><Relationship Id="rId4" Type="http://schemas.openxmlformats.org/officeDocument/2006/relationships/oleObject" Target="../embeddings/oleObject26.bin"/><Relationship Id="rId5" Type="http://schemas.openxmlformats.org/officeDocument/2006/relationships/image" Target="../media/image47.wmf"/><Relationship Id="rId6" Type="http://schemas.openxmlformats.org/officeDocument/2006/relationships/oleObject" Target="../embeddings/oleObject27.bin"/><Relationship Id="rId7" Type="http://schemas.openxmlformats.org/officeDocument/2006/relationships/image" Target="../media/image48.wmf"/><Relationship Id="rId8"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38.bin"/><Relationship Id="rId5" Type="http://schemas.openxmlformats.org/officeDocument/2006/relationships/image" Target="../media/image59.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39.bin"/><Relationship Id="rId5" Type="http://schemas.openxmlformats.org/officeDocument/2006/relationships/image" Target="../media/image60.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40.bin"/><Relationship Id="rId5" Type="http://schemas.openxmlformats.org/officeDocument/2006/relationships/image" Target="../media/image61.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41.bin"/><Relationship Id="rId5" Type="http://schemas.openxmlformats.org/officeDocument/2006/relationships/image" Target="../media/image64.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42.bin"/><Relationship Id="rId5" Type="http://schemas.openxmlformats.org/officeDocument/2006/relationships/image" Target="../media/image67.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oleObject" Target="../embeddings/oleObject1.bin"/><Relationship Id="rId7"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0200" y="1572260"/>
            <a:ext cx="8484235" cy="3713480"/>
          </a:xfrm>
          <a:prstGeom prst="ellipse">
            <a:avLst/>
          </a:prstGeom>
          <a:gradFill>
            <a:gsLst>
              <a:gs pos="100000">
                <a:srgbClr val="DEDEDE"/>
              </a:gs>
              <a:gs pos="0">
                <a:schemeClr val="bg1"/>
              </a:gs>
            </a:gsLst>
            <a:lin ang="2700000" scaled="1"/>
          </a:gradFill>
          <a:ln w="19050">
            <a:solidFill>
              <a:schemeClr val="bg1">
                <a:lumMod val="95000"/>
              </a:schemeClr>
            </a:solid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9" name="文本框 18"/>
          <p:cNvSpPr txBox="1"/>
          <p:nvPr/>
        </p:nvSpPr>
        <p:spPr>
          <a:xfrm>
            <a:off x="1155065" y="2212340"/>
            <a:ext cx="7191375" cy="706755"/>
          </a:xfrm>
          <a:prstGeom prst="rect">
            <a:avLst/>
          </a:prstGeom>
          <a:noFill/>
        </p:spPr>
        <p:txBody>
          <a:bodyPr wrap="square" rtlCol="0">
            <a:spAutoFit/>
          </a:bodyPr>
          <a:lstStyle/>
          <a:p>
            <a:pPr algn="ctr"/>
            <a:r>
              <a:rPr lang="zh-CN" altLang="en-US" sz="4000" b="1" dirty="0">
                <a:solidFill>
                  <a:srgbClr val="888688"/>
                </a:solidFill>
                <a:effectLst>
                  <a:innerShdw blurRad="63500" dist="50800" dir="13500000">
                    <a:prstClr val="black">
                      <a:alpha val="35000"/>
                    </a:prstClr>
                  </a:innerShdw>
                </a:effectLst>
                <a:ea typeface="微软雅黑" panose="020B0503020204020204" pitchFamily="34" charset="-122"/>
              </a:rPr>
              <a:t>基于</a:t>
            </a:r>
            <a:r>
              <a:rPr lang="en-US" altLang="zh-CN" sz="4000" b="1" dirty="0">
                <a:solidFill>
                  <a:srgbClr val="888688"/>
                </a:solidFill>
                <a:effectLst>
                  <a:innerShdw blurRad="63500" dist="50800" dir="13500000">
                    <a:prstClr val="black">
                      <a:alpha val="35000"/>
                    </a:prstClr>
                  </a:innerShdw>
                </a:effectLst>
                <a:ea typeface="微软雅黑" panose="020B0503020204020204" pitchFamily="34" charset="-122"/>
              </a:rPr>
              <a:t>UWB</a:t>
            </a:r>
            <a:r>
              <a:rPr lang="zh-CN" altLang="en-US" sz="4000" b="1" dirty="0">
                <a:solidFill>
                  <a:srgbClr val="888688"/>
                </a:solidFill>
                <a:effectLst>
                  <a:innerShdw blurRad="63500" dist="50800" dir="13500000">
                    <a:prstClr val="black">
                      <a:alpha val="35000"/>
                    </a:prstClr>
                  </a:innerShdw>
                </a:effectLst>
                <a:ea typeface="微软雅黑" panose="020B0503020204020204" pitchFamily="34" charset="-122"/>
              </a:rPr>
              <a:t>的室内定位系统研制</a:t>
            </a:r>
          </a:p>
        </p:txBody>
      </p:sp>
      <p:grpSp>
        <p:nvGrpSpPr>
          <p:cNvPr id="2" name="组合 1"/>
          <p:cNvGrpSpPr/>
          <p:nvPr/>
        </p:nvGrpSpPr>
        <p:grpSpPr>
          <a:xfrm>
            <a:off x="1155065" y="3028315"/>
            <a:ext cx="6945630" cy="48895"/>
            <a:chOff x="1698027" y="2955730"/>
            <a:chExt cx="2879932" cy="46320"/>
          </a:xfrm>
        </p:grpSpPr>
        <p:sp>
          <p:nvSpPr>
            <p:cNvPr id="54" name="矩形 53"/>
            <p:cNvSpPr/>
            <p:nvPr/>
          </p:nvSpPr>
          <p:spPr>
            <a:xfrm>
              <a:off x="2674413" y="2956330"/>
              <a:ext cx="423303" cy="45719"/>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653432" y="2955730"/>
              <a:ext cx="423303" cy="45719"/>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698027" y="2956330"/>
              <a:ext cx="423303"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164054" y="2956331"/>
              <a:ext cx="423303" cy="45719"/>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173450" y="2956330"/>
              <a:ext cx="423303" cy="45719"/>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154656" y="2956330"/>
              <a:ext cx="423303" cy="45719"/>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58490" y="3227070"/>
            <a:ext cx="3733800" cy="1938992"/>
          </a:xfrm>
          <a:prstGeom prst="rect">
            <a:avLst/>
          </a:prstGeom>
          <a:noFill/>
        </p:spPr>
        <p:txBody>
          <a:bodyPr wrap="square" rtlCol="0">
            <a:spAutoFit/>
          </a:bodyPr>
          <a:lstStyle/>
          <a:p>
            <a:pPr algn="l">
              <a:lnSpc>
                <a:spcPct val="150000"/>
              </a:lnSpc>
            </a:pPr>
            <a:r>
              <a:rPr lang="zh-CN" altLang="en-US" sz="2000" b="1" dirty="0">
                <a:solidFill>
                  <a:srgbClr val="888688"/>
                </a:solidFill>
                <a:effectLst>
                  <a:innerShdw blurRad="63500" dist="50800" dir="13500000">
                    <a:prstClr val="black">
                      <a:alpha val="35000"/>
                    </a:prstClr>
                  </a:innerShdw>
                </a:effectLst>
                <a:ea typeface="微软雅黑" panose="020B0503020204020204" pitchFamily="34" charset="-122"/>
              </a:rPr>
              <a:t>答辩人:</a:t>
            </a:r>
            <a:r>
              <a:rPr lang="zh-CN" altLang="en-US" sz="2000" b="1" dirty="0">
                <a:solidFill>
                  <a:srgbClr val="888688"/>
                </a:solidFill>
                <a:effectLst>
                  <a:innerShdw blurRad="63500" dist="50800" dir="13500000">
                    <a:prstClr val="black">
                      <a:alpha val="35000"/>
                    </a:prstClr>
                  </a:innerShdw>
                </a:effectLst>
                <a:uFillTx/>
                <a:ea typeface="微软雅黑" panose="020B0503020204020204" pitchFamily="34" charset="-122"/>
              </a:rPr>
              <a:t>       唐 路                         </a:t>
            </a:r>
          </a:p>
          <a:p>
            <a:pPr algn="l">
              <a:lnSpc>
                <a:spcPct val="150000"/>
              </a:lnSpc>
            </a:pPr>
            <a:r>
              <a:rPr lang="zh-CN" altLang="en-US" sz="2000" b="1" dirty="0">
                <a:solidFill>
                  <a:srgbClr val="888688"/>
                </a:solidFill>
                <a:effectLst>
                  <a:innerShdw blurRad="63500" dist="50800" dir="13500000">
                    <a:prstClr val="black">
                      <a:alpha val="35000"/>
                    </a:prstClr>
                  </a:innerShdw>
                </a:effectLst>
                <a:ea typeface="微软雅黑" panose="020B0503020204020204" pitchFamily="34" charset="-122"/>
              </a:rPr>
              <a:t>学位:  </a:t>
            </a:r>
            <a:r>
              <a:rPr lang="zh-CN" altLang="en-US" sz="2000" b="1" dirty="0">
                <a:solidFill>
                  <a:srgbClr val="888688"/>
                </a:solidFill>
                <a:effectLst>
                  <a:innerShdw blurRad="63500" dist="50800" dir="13500000">
                    <a:prstClr val="black">
                      <a:alpha val="35000"/>
                    </a:prstClr>
                  </a:innerShdw>
                </a:effectLst>
                <a:uFill>
                  <a:solidFill>
                    <a:schemeClr val="tx1"/>
                  </a:solidFill>
                </a:uFill>
                <a:ea typeface="微软雅黑" panose="020B0503020204020204" pitchFamily="34" charset="-122"/>
              </a:rPr>
              <a:t>        控制</a:t>
            </a:r>
            <a:r>
              <a:rPr lang="zh-CN" altLang="en-US" sz="2000" b="1" dirty="0" smtClean="0">
                <a:solidFill>
                  <a:srgbClr val="888688"/>
                </a:solidFill>
                <a:effectLst>
                  <a:innerShdw blurRad="63500" dist="50800" dir="13500000">
                    <a:prstClr val="black">
                      <a:alpha val="35000"/>
                    </a:prstClr>
                  </a:innerShdw>
                </a:effectLst>
                <a:uFill>
                  <a:solidFill>
                    <a:schemeClr val="tx1"/>
                  </a:solidFill>
                </a:uFill>
                <a:ea typeface="微软雅黑" panose="020B0503020204020204" pitchFamily="34" charset="-122"/>
              </a:rPr>
              <a:t>工程</a:t>
            </a:r>
            <a:endParaRPr lang="zh-CN" altLang="en-US" sz="2000" b="1" u="heavy" dirty="0">
              <a:solidFill>
                <a:srgbClr val="888688"/>
              </a:solidFill>
              <a:effectLst>
                <a:innerShdw blurRad="63500" dist="50800" dir="13500000">
                  <a:prstClr val="black">
                    <a:alpha val="35000"/>
                  </a:prstClr>
                </a:innerShdw>
              </a:effectLst>
              <a:uFill>
                <a:solidFill>
                  <a:schemeClr val="tx1"/>
                </a:solidFill>
              </a:uFill>
              <a:ea typeface="微软雅黑" panose="020B0503020204020204" pitchFamily="34" charset="-122"/>
            </a:endParaRPr>
          </a:p>
          <a:p>
            <a:pPr algn="l">
              <a:lnSpc>
                <a:spcPct val="150000"/>
              </a:lnSpc>
            </a:pPr>
            <a:r>
              <a:rPr lang="zh-CN" altLang="en-US" sz="2000" b="1" dirty="0">
                <a:solidFill>
                  <a:srgbClr val="888688"/>
                </a:solidFill>
                <a:effectLst>
                  <a:innerShdw blurRad="63500" dist="50800" dir="13500000">
                    <a:prstClr val="black">
                      <a:alpha val="35000"/>
                    </a:prstClr>
                  </a:innerShdw>
                </a:effectLst>
                <a:ea typeface="微软雅黑" panose="020B0503020204020204" pitchFamily="34" charset="-122"/>
              </a:rPr>
              <a:t>导师:          李奇  教授</a:t>
            </a:r>
          </a:p>
          <a:p>
            <a:pPr algn="l">
              <a:lnSpc>
                <a:spcPct val="150000"/>
              </a:lnSpc>
            </a:pPr>
            <a:r>
              <a:rPr lang="zh-CN" altLang="en-US" sz="2000" b="1" dirty="0">
                <a:solidFill>
                  <a:srgbClr val="888688"/>
                </a:solidFill>
                <a:effectLst>
                  <a:innerShdw blurRad="63500" dist="50800" dir="13500000">
                    <a:prstClr val="black">
                      <a:alpha val="35000"/>
                    </a:prstClr>
                  </a:innerShdw>
                </a:effectLst>
                <a:ea typeface="微软雅黑" panose="020B0503020204020204" pitchFamily="34" charset="-122"/>
              </a:rPr>
              <a:t>日期:          2018.04.05</a:t>
            </a: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en-US" altLang="zh-CN"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UWB</a:t>
            </a:r>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技术简介</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149796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基本概念</a:t>
            </a:r>
          </a:p>
        </p:txBody>
      </p:sp>
      <p:cxnSp>
        <p:nvCxnSpPr>
          <p:cNvPr id="105" name="直接连接符 127"/>
          <p:cNvCxnSpPr/>
          <p:nvPr/>
        </p:nvCxnSpPr>
        <p:spPr>
          <a:xfrm>
            <a:off x="1266190" y="2223770"/>
            <a:ext cx="1419860" cy="0"/>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flipH="1">
            <a:off x="1059179" y="1734185"/>
            <a:ext cx="173783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超宽带定义</a:t>
            </a:r>
          </a:p>
        </p:txBody>
      </p:sp>
      <p:sp>
        <p:nvSpPr>
          <p:cNvPr id="107" name="文本框 106"/>
          <p:cNvSpPr txBox="1"/>
          <p:nvPr/>
        </p:nvSpPr>
        <p:spPr>
          <a:xfrm>
            <a:off x="622516" y="2361049"/>
            <a:ext cx="2853474" cy="707886"/>
          </a:xfrm>
          <a:prstGeom prst="rect">
            <a:avLst/>
          </a:prstGeom>
          <a:noFill/>
        </p:spPr>
        <p:txBody>
          <a:bodyPr wrap="square" rtlCol="0">
            <a:spAutoFit/>
          </a:bodyPr>
          <a:lstStyle/>
          <a:p>
            <a:pPr fontAlgn="auto">
              <a:lnSpc>
                <a:spcPts val="2400"/>
              </a:lnSpc>
            </a:pP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相对带宽</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&gt;</a:t>
            </a:r>
            <a:r>
              <a:rPr lang="en-US" altLang="zh-CN" sz="2200" b="1" dirty="0" smtClean="0">
                <a:solidFill>
                  <a:schemeClr val="bg1">
                    <a:lumMod val="50000"/>
                  </a:schemeClr>
                </a:solidFill>
                <a:latin typeface="微软雅黑" panose="020B0503020204020204" pitchFamily="34" charset="-122"/>
                <a:ea typeface="微软雅黑" panose="020B0503020204020204" pitchFamily="34" charset="-122"/>
              </a:rPr>
              <a:t>25%</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或者</a:t>
            </a:r>
            <a:endParaRPr lang="en-US" altLang="zh-CN" sz="2200" b="1" dirty="0" smtClean="0">
              <a:solidFill>
                <a:schemeClr val="bg1">
                  <a:lumMod val="50000"/>
                </a:schemeClr>
              </a:solidFill>
              <a:latin typeface="微软雅黑" panose="020B0503020204020204" pitchFamily="34" charset="-122"/>
              <a:ea typeface="微软雅黑" panose="020B0503020204020204" pitchFamily="34" charset="-122"/>
            </a:endParaRPr>
          </a:p>
          <a:p>
            <a:pPr fontAlgn="auto">
              <a:lnSpc>
                <a:spcPts val="2400"/>
              </a:lnSpc>
            </a:pPr>
            <a:r>
              <a:rPr lang="zh-CN" altLang="zh-CN" sz="2200" b="1" dirty="0" smtClean="0">
                <a:solidFill>
                  <a:schemeClr val="bg1">
                    <a:lumMod val="50000"/>
                  </a:schemeClr>
                </a:solidFill>
                <a:latin typeface="微软雅黑" panose="020B0503020204020204" pitchFamily="34" charset="-122"/>
                <a:ea typeface="微软雅黑" panose="020B0503020204020204" pitchFamily="34" charset="-122"/>
              </a:rPr>
              <a:t>中心</a:t>
            </a:r>
            <a:r>
              <a:rPr lang="zh-CN" altLang="zh-CN" sz="2200" b="1" dirty="0">
                <a:solidFill>
                  <a:schemeClr val="bg1">
                    <a:lumMod val="50000"/>
                  </a:schemeClr>
                </a:solidFill>
                <a:latin typeface="微软雅黑" panose="020B0503020204020204" pitchFamily="34" charset="-122"/>
                <a:ea typeface="微软雅黑" panose="020B0503020204020204" pitchFamily="34" charset="-122"/>
              </a:rPr>
              <a:t>频率</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&gt;500MHz</a:t>
            </a:r>
            <a:r>
              <a:rPr lang="zh-CN" altLang="zh-CN" sz="22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 </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 name="直接连接符 127"/>
          <p:cNvCxnSpPr/>
          <p:nvPr/>
        </p:nvCxnSpPr>
        <p:spPr>
          <a:xfrm flipV="1">
            <a:off x="4044950" y="2223770"/>
            <a:ext cx="1619885" cy="63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flipH="1">
            <a:off x="4045585" y="1734185"/>
            <a:ext cx="144335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理论依据</a:t>
            </a:r>
          </a:p>
        </p:txBody>
      </p:sp>
      <p:cxnSp>
        <p:nvCxnSpPr>
          <p:cNvPr id="11" name="直接连接符 127"/>
          <p:cNvCxnSpPr/>
          <p:nvPr/>
        </p:nvCxnSpPr>
        <p:spPr>
          <a:xfrm flipV="1">
            <a:off x="6793230" y="2223135"/>
            <a:ext cx="1468120" cy="63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flipH="1">
            <a:off x="6639560" y="1734185"/>
            <a:ext cx="152336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脉冲波形</a:t>
            </a:r>
          </a:p>
        </p:txBody>
      </p:sp>
      <p:graphicFrame>
        <p:nvGraphicFramePr>
          <p:cNvPr id="18" name="对象 -2147482624"/>
          <p:cNvGraphicFramePr>
            <a:graphicFrameLocks noChangeAspect="1"/>
          </p:cNvGraphicFramePr>
          <p:nvPr/>
        </p:nvGraphicFramePr>
        <p:xfrm>
          <a:off x="3839845" y="2326640"/>
          <a:ext cx="2445385" cy="381635"/>
        </p:xfrm>
        <a:graphic>
          <a:graphicData uri="http://schemas.openxmlformats.org/presentationml/2006/ole">
            <mc:AlternateContent xmlns:mc="http://schemas.openxmlformats.org/markup-compatibility/2006">
              <mc:Choice xmlns:v="urn:schemas-microsoft-com:vml" Requires="v">
                <p:oleObj spid="_x0000_s4129" r:id="rId4" imgW="1384300" imgH="215900" progId="Equation.KSEE3">
                  <p:embed/>
                </p:oleObj>
              </mc:Choice>
              <mc:Fallback>
                <p:oleObj r:id="rId4" imgW="1384300" imgH="215900" progId="Equation.KSEE3">
                  <p:embed/>
                  <p:pic>
                    <p:nvPicPr>
                      <p:cNvPr id="0" name="图片 3075"/>
                      <p:cNvPicPr/>
                      <p:nvPr/>
                    </p:nvPicPr>
                    <p:blipFill>
                      <a:blip r:embed="rId5"/>
                      <a:stretch>
                        <a:fillRect/>
                      </a:stretch>
                    </p:blipFill>
                    <p:spPr>
                      <a:xfrm>
                        <a:off x="3839845" y="2326640"/>
                        <a:ext cx="2445385" cy="381635"/>
                      </a:xfrm>
                      <a:prstGeom prst="rect">
                        <a:avLst/>
                      </a:prstGeom>
                      <a:noFill/>
                      <a:ln w="38100">
                        <a:noFill/>
                        <a:miter/>
                      </a:ln>
                    </p:spPr>
                  </p:pic>
                </p:oleObj>
              </mc:Fallback>
            </mc:AlternateContent>
          </a:graphicData>
        </a:graphic>
      </p:graphicFrame>
      <p:sp>
        <p:nvSpPr>
          <p:cNvPr id="19" name="文本框 18"/>
          <p:cNvSpPr txBox="1"/>
          <p:nvPr/>
        </p:nvSpPr>
        <p:spPr>
          <a:xfrm>
            <a:off x="6793230" y="2309495"/>
            <a:ext cx="1468120" cy="706755"/>
          </a:xfrm>
          <a:prstGeom prst="rect">
            <a:avLst/>
          </a:prstGeom>
          <a:noFill/>
        </p:spPr>
        <p:txBody>
          <a:bodyPr wrap="square" rtlCol="0">
            <a:spAutoFit/>
          </a:bodyPr>
          <a:lstStyle/>
          <a:p>
            <a:pPr algn="r">
              <a:lnSpc>
                <a:spcPts val="2400"/>
              </a:lnSpc>
            </a:pP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高斯脉冲一阶微分</a:t>
            </a:r>
          </a:p>
        </p:txBody>
      </p:sp>
      <p:graphicFrame>
        <p:nvGraphicFramePr>
          <p:cNvPr id="20" name="对象 -2147482622"/>
          <p:cNvGraphicFramePr>
            <a:graphicFrameLocks noChangeAspect="1"/>
          </p:cNvGraphicFramePr>
          <p:nvPr/>
        </p:nvGraphicFramePr>
        <p:xfrm>
          <a:off x="266065" y="3153410"/>
          <a:ext cx="5125720" cy="2420620"/>
        </p:xfrm>
        <a:graphic>
          <a:graphicData uri="http://schemas.openxmlformats.org/presentationml/2006/ole">
            <mc:AlternateContent xmlns:mc="http://schemas.openxmlformats.org/markup-compatibility/2006">
              <mc:Choice xmlns:v="urn:schemas-microsoft-com:vml" Requires="v">
                <p:oleObj spid="_x0000_s4130" r:id="rId6" imgW="8394700" imgH="3975100" progId="Visio.Drawing.11">
                  <p:embed/>
                </p:oleObj>
              </mc:Choice>
              <mc:Fallback>
                <p:oleObj r:id="rId6" imgW="8394700" imgH="3975100" progId="Visio.Drawing.11">
                  <p:embed/>
                  <p:pic>
                    <p:nvPicPr>
                      <p:cNvPr id="0" name="图片 14"/>
                      <p:cNvPicPr/>
                      <p:nvPr/>
                    </p:nvPicPr>
                    <p:blipFill>
                      <a:blip r:embed="rId7"/>
                      <a:stretch>
                        <a:fillRect/>
                      </a:stretch>
                    </p:blipFill>
                    <p:spPr>
                      <a:xfrm>
                        <a:off x="266065" y="3153410"/>
                        <a:ext cx="5125720" cy="2420620"/>
                      </a:xfrm>
                      <a:prstGeom prst="rect">
                        <a:avLst/>
                      </a:prstGeom>
                      <a:noFill/>
                      <a:ln w="38100">
                        <a:noFill/>
                        <a:miter/>
                      </a:ln>
                    </p:spPr>
                  </p:pic>
                </p:oleObj>
              </mc:Fallback>
            </mc:AlternateContent>
          </a:graphicData>
        </a:graphic>
      </p:graphicFrame>
      <p:pic>
        <p:nvPicPr>
          <p:cNvPr id="39" name="图片 124"/>
          <p:cNvPicPr>
            <a:picLocks noChangeAspect="1"/>
          </p:cNvPicPr>
          <p:nvPr/>
        </p:nvPicPr>
        <p:blipFill>
          <a:blip r:embed="rId8"/>
          <a:stretch>
            <a:fillRect/>
          </a:stretch>
        </p:blipFill>
        <p:spPr>
          <a:xfrm>
            <a:off x="5755640" y="3324225"/>
            <a:ext cx="2943225" cy="2078355"/>
          </a:xfrm>
          <a:prstGeom prst="rect">
            <a:avLst/>
          </a:prstGeom>
          <a:noFill/>
          <a:ln w="9525">
            <a:noFill/>
          </a:ln>
        </p:spPr>
      </p:pic>
      <p:grpSp>
        <p:nvGrpSpPr>
          <p:cNvPr id="23" name="组合 22"/>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4" grpId="0"/>
      <p:bldP spid="9"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en-US" altLang="zh-CN"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UWB</a:t>
            </a:r>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技术简介</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149796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技术特点</a:t>
            </a:r>
          </a:p>
        </p:txBody>
      </p:sp>
      <p:cxnSp>
        <p:nvCxnSpPr>
          <p:cNvPr id="49" name="Straight Connector 8"/>
          <p:cNvCxnSpPr/>
          <p:nvPr/>
        </p:nvCxnSpPr>
        <p:spPr>
          <a:xfrm>
            <a:off x="887730" y="2559685"/>
            <a:ext cx="1905" cy="2699385"/>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Oval 52"/>
          <p:cNvSpPr/>
          <p:nvPr/>
        </p:nvSpPr>
        <p:spPr>
          <a:xfrm>
            <a:off x="830464" y="2955657"/>
            <a:ext cx="114301" cy="114301"/>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n-ea"/>
            </a:endParaRPr>
          </a:p>
        </p:txBody>
      </p:sp>
      <p:sp>
        <p:nvSpPr>
          <p:cNvPr id="2" name="Oval 52"/>
          <p:cNvSpPr/>
          <p:nvPr/>
        </p:nvSpPr>
        <p:spPr>
          <a:xfrm>
            <a:off x="830885" y="4450455"/>
            <a:ext cx="114301" cy="114301"/>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n-ea"/>
            </a:endParaRPr>
          </a:p>
        </p:txBody>
      </p:sp>
      <p:sp>
        <p:nvSpPr>
          <p:cNvPr id="10" name="文本框 9"/>
          <p:cNvSpPr txBox="1"/>
          <p:nvPr/>
        </p:nvSpPr>
        <p:spPr>
          <a:xfrm>
            <a:off x="944880" y="2783205"/>
            <a:ext cx="4311650" cy="460375"/>
          </a:xfrm>
          <a:prstGeom prst="rect">
            <a:avLst/>
          </a:prstGeom>
          <a:noFill/>
        </p:spPr>
        <p:txBody>
          <a:bodyPr wrap="square" rtlCol="0">
            <a:spAutoFit/>
          </a:bodyPr>
          <a:lstStyle/>
          <a:p>
            <a:r>
              <a:rPr lang="zh-CN" altLang="en-US" sz="2400" b="1" dirty="0">
                <a:solidFill>
                  <a:schemeClr val="accent1">
                    <a:lumMod val="75000"/>
                  </a:schemeClr>
                </a:solidFill>
                <a:latin typeface="+mj-ea"/>
                <a:ea typeface="+mj-ea"/>
                <a:sym typeface="+mn-ea"/>
              </a:rPr>
              <a:t>多径分辨能力强</a:t>
            </a:r>
            <a:endParaRPr lang="zh-CN" altLang="en-US" sz="2400" b="1" dirty="0">
              <a:solidFill>
                <a:schemeClr val="accent1">
                  <a:lumMod val="75000"/>
                </a:schemeClr>
              </a:solidFill>
              <a:effectLst>
                <a:innerShdw blurRad="63500" dist="50800" dir="13500000">
                  <a:prstClr val="black">
                    <a:alpha val="35000"/>
                  </a:prstClr>
                </a:innerShdw>
              </a:effectLst>
              <a:latin typeface="+mj-ea"/>
              <a:ea typeface="+mj-ea"/>
              <a:sym typeface="+mn-ea"/>
            </a:endParaRPr>
          </a:p>
        </p:txBody>
      </p:sp>
      <p:sp>
        <p:nvSpPr>
          <p:cNvPr id="23" name="文本框 22"/>
          <p:cNvSpPr txBox="1"/>
          <p:nvPr/>
        </p:nvSpPr>
        <p:spPr>
          <a:xfrm>
            <a:off x="1059180" y="4277995"/>
            <a:ext cx="1651635" cy="460375"/>
          </a:xfrm>
          <a:prstGeom prst="rect">
            <a:avLst/>
          </a:prstGeom>
          <a:noFill/>
        </p:spPr>
        <p:txBody>
          <a:bodyPr wrap="square" rtlCol="0">
            <a:spAutoFit/>
          </a:bodyPr>
          <a:lstStyle/>
          <a:p>
            <a:pPr algn="l"/>
            <a:r>
              <a:rPr lang="zh-CN" altLang="en-US" sz="2400" b="1" dirty="0">
                <a:solidFill>
                  <a:schemeClr val="accent1">
                    <a:lumMod val="75000"/>
                  </a:schemeClr>
                </a:solidFill>
                <a:latin typeface="+mj-ea"/>
                <a:ea typeface="+mj-ea"/>
                <a:sym typeface="+mn-ea"/>
              </a:rPr>
              <a:t>功耗低</a:t>
            </a:r>
          </a:p>
        </p:txBody>
      </p:sp>
      <p:cxnSp>
        <p:nvCxnSpPr>
          <p:cNvPr id="66" name="Straight Connector 8"/>
          <p:cNvCxnSpPr/>
          <p:nvPr/>
        </p:nvCxnSpPr>
        <p:spPr>
          <a:xfrm>
            <a:off x="4912995" y="2506345"/>
            <a:ext cx="635" cy="277114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1" name="Oval 52"/>
          <p:cNvSpPr/>
          <p:nvPr/>
        </p:nvSpPr>
        <p:spPr>
          <a:xfrm>
            <a:off x="4866219" y="2948672"/>
            <a:ext cx="114301" cy="114301"/>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n-ea"/>
            </a:endParaRPr>
          </a:p>
        </p:txBody>
      </p:sp>
      <p:sp>
        <p:nvSpPr>
          <p:cNvPr id="73" name="Oval 52"/>
          <p:cNvSpPr/>
          <p:nvPr/>
        </p:nvSpPr>
        <p:spPr>
          <a:xfrm>
            <a:off x="4855845" y="4449820"/>
            <a:ext cx="114301" cy="114301"/>
          </a:xfrm>
          <a:prstGeom prst="ellipse">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n-ea"/>
            </a:endParaRPr>
          </a:p>
        </p:txBody>
      </p:sp>
      <p:sp>
        <p:nvSpPr>
          <p:cNvPr id="74" name="文本框 73"/>
          <p:cNvSpPr txBox="1"/>
          <p:nvPr/>
        </p:nvSpPr>
        <p:spPr>
          <a:xfrm>
            <a:off x="5101590" y="2782570"/>
            <a:ext cx="3429635" cy="460375"/>
          </a:xfrm>
          <a:prstGeom prst="rect">
            <a:avLst/>
          </a:prstGeom>
          <a:noFill/>
        </p:spPr>
        <p:txBody>
          <a:bodyPr wrap="square" rtlCol="0">
            <a:spAutoFit/>
          </a:bodyPr>
          <a:lstStyle/>
          <a:p>
            <a:pPr algn="l"/>
            <a:r>
              <a:rPr lang="zh-CN" altLang="en-US" sz="2400" b="1" dirty="0">
                <a:solidFill>
                  <a:schemeClr val="accent1">
                    <a:lumMod val="75000"/>
                  </a:schemeClr>
                </a:solidFill>
                <a:latin typeface="+mj-ea"/>
                <a:ea typeface="+mj-ea"/>
                <a:sym typeface="+mn-ea"/>
              </a:rPr>
              <a:t>高速数据传输能力</a:t>
            </a:r>
            <a:endParaRPr lang="zh-CN" altLang="en-US" b="1" dirty="0">
              <a:solidFill>
                <a:schemeClr val="bg1">
                  <a:lumMod val="50000"/>
                </a:schemeClr>
              </a:solidFill>
              <a:effectLst>
                <a:innerShdw blurRad="63500" dist="50800" dir="13500000">
                  <a:prstClr val="black">
                    <a:alpha val="35000"/>
                  </a:prstClr>
                </a:innerShdw>
              </a:effectLst>
              <a:latin typeface="+mj-ea"/>
              <a:ea typeface="+mj-ea"/>
            </a:endParaRPr>
          </a:p>
        </p:txBody>
      </p:sp>
      <p:sp>
        <p:nvSpPr>
          <p:cNvPr id="75" name="文本框 74"/>
          <p:cNvSpPr txBox="1"/>
          <p:nvPr/>
        </p:nvSpPr>
        <p:spPr>
          <a:xfrm>
            <a:off x="5101590" y="4276725"/>
            <a:ext cx="2356485" cy="460375"/>
          </a:xfrm>
          <a:prstGeom prst="rect">
            <a:avLst/>
          </a:prstGeom>
          <a:noFill/>
        </p:spPr>
        <p:txBody>
          <a:bodyPr wrap="square" rtlCol="0">
            <a:spAutoFit/>
          </a:bodyPr>
          <a:lstStyle/>
          <a:p>
            <a:pPr marL="0" lvl="1" algn="l"/>
            <a:r>
              <a:rPr lang="zh-CN" altLang="en-US" sz="2400" b="1" dirty="0">
                <a:solidFill>
                  <a:schemeClr val="accent1">
                    <a:lumMod val="75000"/>
                  </a:schemeClr>
                </a:solidFill>
                <a:latin typeface="+mj-ea"/>
                <a:ea typeface="+mj-ea"/>
                <a:sym typeface="+mn-ea"/>
              </a:rPr>
              <a:t>系统结构简单</a:t>
            </a:r>
            <a:endParaRPr lang="zh-CN" altLang="en-US" sz="2400" b="1" dirty="0">
              <a:solidFill>
                <a:schemeClr val="accent1">
                  <a:lumMod val="75000"/>
                </a:schemeClr>
              </a:solidFill>
              <a:latin typeface="+mj-ea"/>
              <a:ea typeface="+mj-ea"/>
            </a:endParaRPr>
          </a:p>
        </p:txBody>
      </p:sp>
      <p:sp>
        <p:nvSpPr>
          <p:cNvPr id="24" name="文本框 23"/>
          <p:cNvSpPr txBox="1"/>
          <p:nvPr/>
        </p:nvSpPr>
        <p:spPr>
          <a:xfrm>
            <a:off x="1283335" y="1827530"/>
            <a:ext cx="3549650" cy="460375"/>
          </a:xfrm>
          <a:prstGeom prst="rect">
            <a:avLst/>
          </a:prstGeom>
          <a:noFill/>
        </p:spPr>
        <p:txBody>
          <a:bodyPr wrap="none" rtlCol="0" anchor="t">
            <a:spAutoFit/>
          </a:bodyPr>
          <a:lstStyle/>
          <a:p>
            <a:r>
              <a:rPr lang="zh-CN" altLang="en-US" sz="2400" b="1" dirty="0">
                <a:solidFill>
                  <a:schemeClr val="bg1">
                    <a:lumMod val="50000"/>
                  </a:schemeClr>
                </a:solidFill>
                <a:effectLst>
                  <a:innerShdw blurRad="63500" dist="50800" dir="13500000">
                    <a:prstClr val="black">
                      <a:alpha val="35000"/>
                    </a:prstClr>
                  </a:innerShdw>
                </a:effectLst>
                <a:latin typeface="+mj-ea"/>
                <a:ea typeface="+mj-ea"/>
                <a:sym typeface="+mn-ea"/>
              </a:rPr>
              <a:t>无载波、窄脉冲、带宽宽</a:t>
            </a:r>
          </a:p>
        </p:txBody>
      </p:sp>
      <p:grpSp>
        <p:nvGrpSpPr>
          <p:cNvPr id="25" name="组合 24"/>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系统架构设计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01866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定位方案设计</a:t>
            </a:r>
          </a:p>
        </p:txBody>
      </p:sp>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283335" y="1730375"/>
            <a:ext cx="6126458" cy="3934701"/>
          </a:xfrm>
          <a:prstGeom prst="rect">
            <a:avLst/>
          </a:prstGeom>
        </p:spPr>
      </p:pic>
      <p:grpSp>
        <p:nvGrpSpPr>
          <p:cNvPr id="9" name="组合 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系统架构设计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01866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系统网络结构</a:t>
            </a:r>
          </a:p>
        </p:txBody>
      </p:sp>
      <p:graphicFrame>
        <p:nvGraphicFramePr>
          <p:cNvPr id="4" name="对象 -2147482503"/>
          <p:cNvGraphicFramePr>
            <a:graphicFrameLocks noChangeAspect="1"/>
          </p:cNvGraphicFramePr>
          <p:nvPr/>
        </p:nvGraphicFramePr>
        <p:xfrm>
          <a:off x="287020" y="1606550"/>
          <a:ext cx="3996055" cy="4635500"/>
        </p:xfrm>
        <a:graphic>
          <a:graphicData uri="http://schemas.openxmlformats.org/presentationml/2006/ole">
            <mc:AlternateContent xmlns:mc="http://schemas.openxmlformats.org/markup-compatibility/2006">
              <mc:Choice xmlns:v="urn:schemas-microsoft-com:vml" Requires="v">
                <p:oleObj spid="_x0000_s5138" r:id="rId4" imgW="5003800" imgH="5803900" progId="Visio.Drawing.11">
                  <p:embed/>
                </p:oleObj>
              </mc:Choice>
              <mc:Fallback>
                <p:oleObj r:id="rId4" imgW="5003800" imgH="5803900" progId="Visio.Drawing.11">
                  <p:embed/>
                  <p:pic>
                    <p:nvPicPr>
                      <p:cNvPr id="0" name="图片 3075"/>
                      <p:cNvPicPr/>
                      <p:nvPr/>
                    </p:nvPicPr>
                    <p:blipFill>
                      <a:blip r:embed="rId5"/>
                      <a:stretch>
                        <a:fillRect/>
                      </a:stretch>
                    </p:blipFill>
                    <p:spPr>
                      <a:xfrm>
                        <a:off x="287020" y="1606550"/>
                        <a:ext cx="3996055" cy="4635500"/>
                      </a:xfrm>
                      <a:prstGeom prst="rect">
                        <a:avLst/>
                      </a:prstGeom>
                      <a:noFill/>
                      <a:ln w="38100">
                        <a:noFill/>
                        <a:miter/>
                      </a:ln>
                    </p:spPr>
                  </p:pic>
                </p:oleObj>
              </mc:Fallback>
            </mc:AlternateContent>
          </a:graphicData>
        </a:graphic>
      </p:graphicFrame>
      <p:pic>
        <p:nvPicPr>
          <p:cNvPr id="11" name="图片 10" descr="MacHi 2018-03-28 11-09-44"/>
          <p:cNvPicPr>
            <a:picLocks noChangeAspect="1"/>
          </p:cNvPicPr>
          <p:nvPr/>
        </p:nvPicPr>
        <p:blipFill>
          <a:blip r:embed="rId6"/>
          <a:stretch>
            <a:fillRect/>
          </a:stretch>
        </p:blipFill>
        <p:spPr>
          <a:xfrm>
            <a:off x="4338955" y="1517650"/>
            <a:ext cx="4805680" cy="4723765"/>
          </a:xfrm>
          <a:prstGeom prst="rect">
            <a:avLst/>
          </a:prstGeom>
        </p:spPr>
      </p:pic>
      <p:grpSp>
        <p:nvGrpSpPr>
          <p:cNvPr id="18" name="组合 1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系统架构设计</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01866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硬件资源选型</a:t>
            </a:r>
          </a:p>
        </p:txBody>
      </p:sp>
      <p:cxnSp>
        <p:nvCxnSpPr>
          <p:cNvPr id="2" name="直接连接符 127"/>
          <p:cNvCxnSpPr/>
          <p:nvPr/>
        </p:nvCxnSpPr>
        <p:spPr>
          <a:xfrm>
            <a:off x="2056130" y="2243455"/>
            <a:ext cx="635" cy="122110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flipH="1">
            <a:off x="890905" y="2692400"/>
            <a:ext cx="999490" cy="398780"/>
          </a:xfrm>
          <a:prstGeom prst="rect">
            <a:avLst/>
          </a:prstGeom>
          <a:noFill/>
        </p:spPr>
        <p:txBody>
          <a:bodyPr wrap="square" rtlCol="0">
            <a:spAutoFit/>
          </a:bodyPr>
          <a:lstStyle/>
          <a:p>
            <a:pPr algn="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标签</a:t>
            </a:r>
          </a:p>
        </p:txBody>
      </p:sp>
      <p:cxnSp>
        <p:nvCxnSpPr>
          <p:cNvPr id="9" name="直接连接符 127"/>
          <p:cNvCxnSpPr/>
          <p:nvPr/>
        </p:nvCxnSpPr>
        <p:spPr>
          <a:xfrm flipH="1">
            <a:off x="2042795" y="3970655"/>
            <a:ext cx="13335" cy="136080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flipH="1">
            <a:off x="904240" y="4359910"/>
            <a:ext cx="986155" cy="398780"/>
          </a:xfrm>
          <a:prstGeom prst="rect">
            <a:avLst/>
          </a:prstGeom>
          <a:noFill/>
        </p:spPr>
        <p:txBody>
          <a:bodyPr wrap="square" rtlCol="0">
            <a:spAutoFit/>
          </a:bodyPr>
          <a:lstStyle/>
          <a:p>
            <a:pPr algn="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基站</a:t>
            </a:r>
          </a:p>
        </p:txBody>
      </p:sp>
      <p:pic>
        <p:nvPicPr>
          <p:cNvPr id="11" name="图片 17"/>
          <p:cNvPicPr>
            <a:picLocks noChangeAspect="1"/>
          </p:cNvPicPr>
          <p:nvPr/>
        </p:nvPicPr>
        <p:blipFill>
          <a:blip r:embed="rId3"/>
          <a:stretch>
            <a:fillRect/>
          </a:stretch>
        </p:blipFill>
        <p:spPr>
          <a:xfrm>
            <a:off x="2570480" y="2216150"/>
            <a:ext cx="986155" cy="992505"/>
          </a:xfrm>
          <a:prstGeom prst="rect">
            <a:avLst/>
          </a:prstGeom>
        </p:spPr>
      </p:pic>
      <p:pic>
        <p:nvPicPr>
          <p:cNvPr id="20" name="图片 20"/>
          <p:cNvPicPr>
            <a:picLocks noChangeAspect="1"/>
          </p:cNvPicPr>
          <p:nvPr/>
        </p:nvPicPr>
        <p:blipFill>
          <a:blip r:embed="rId4"/>
          <a:stretch>
            <a:fillRect/>
          </a:stretch>
        </p:blipFill>
        <p:spPr>
          <a:xfrm>
            <a:off x="4192905" y="2239010"/>
            <a:ext cx="849630" cy="852170"/>
          </a:xfrm>
          <a:prstGeom prst="rect">
            <a:avLst/>
          </a:prstGeom>
        </p:spPr>
      </p:pic>
      <p:pic>
        <p:nvPicPr>
          <p:cNvPr id="18" name="图片 9"/>
          <p:cNvPicPr>
            <a:picLocks noChangeAspect="1"/>
          </p:cNvPicPr>
          <p:nvPr/>
        </p:nvPicPr>
        <p:blipFill>
          <a:blip r:embed="rId5"/>
          <a:stretch>
            <a:fillRect/>
          </a:stretch>
        </p:blipFill>
        <p:spPr>
          <a:xfrm>
            <a:off x="5711825" y="2243455"/>
            <a:ext cx="1363345" cy="848360"/>
          </a:xfrm>
          <a:prstGeom prst="rect">
            <a:avLst/>
          </a:prstGeom>
        </p:spPr>
      </p:pic>
      <p:pic>
        <p:nvPicPr>
          <p:cNvPr id="19" name="图片 16"/>
          <p:cNvPicPr>
            <a:picLocks noChangeAspect="1"/>
          </p:cNvPicPr>
          <p:nvPr/>
        </p:nvPicPr>
        <p:blipFill>
          <a:blip r:embed="rId6"/>
          <a:stretch>
            <a:fillRect/>
          </a:stretch>
        </p:blipFill>
        <p:spPr>
          <a:xfrm>
            <a:off x="2602865" y="3970655"/>
            <a:ext cx="1212215" cy="788035"/>
          </a:xfrm>
          <a:prstGeom prst="rect">
            <a:avLst/>
          </a:prstGeom>
        </p:spPr>
      </p:pic>
      <p:pic>
        <p:nvPicPr>
          <p:cNvPr id="21" name="图片 15"/>
          <p:cNvPicPr>
            <a:picLocks noChangeAspect="1"/>
          </p:cNvPicPr>
          <p:nvPr/>
        </p:nvPicPr>
        <p:blipFill>
          <a:blip r:embed="rId7"/>
          <a:stretch>
            <a:fillRect/>
          </a:stretch>
        </p:blipFill>
        <p:spPr>
          <a:xfrm>
            <a:off x="5033010" y="3970655"/>
            <a:ext cx="1186180" cy="788035"/>
          </a:xfrm>
          <a:prstGeom prst="rect">
            <a:avLst/>
          </a:prstGeom>
        </p:spPr>
      </p:pic>
      <p:sp>
        <p:nvSpPr>
          <p:cNvPr id="23" name="文本框 22"/>
          <p:cNvSpPr txBox="1"/>
          <p:nvPr/>
        </p:nvSpPr>
        <p:spPr>
          <a:xfrm>
            <a:off x="2687955" y="3327400"/>
            <a:ext cx="872490" cy="368300"/>
          </a:xfrm>
          <a:prstGeom prst="rect">
            <a:avLst/>
          </a:prstGeom>
          <a:noFill/>
        </p:spPr>
        <p:txBody>
          <a:bodyPr wrap="none" rtlCol="0">
            <a:spAutoFit/>
          </a:bodyPr>
          <a:lstStyle/>
          <a:p>
            <a:r>
              <a:rPr lang="zh-CN" altLang="en-US" b="1">
                <a:latin typeface="宋体" panose="02010600030101010101" pitchFamily="2" charset="-122"/>
                <a:ea typeface="宋体" panose="02010600030101010101" pitchFamily="2" charset="-122"/>
              </a:rPr>
              <a:t>胸牌型</a:t>
            </a:r>
          </a:p>
        </p:txBody>
      </p:sp>
      <p:sp>
        <p:nvSpPr>
          <p:cNvPr id="24" name="文本框 23"/>
          <p:cNvSpPr txBox="1"/>
          <p:nvPr/>
        </p:nvSpPr>
        <p:spPr>
          <a:xfrm>
            <a:off x="4164330" y="3332480"/>
            <a:ext cx="872490" cy="368300"/>
          </a:xfrm>
          <a:prstGeom prst="rect">
            <a:avLst/>
          </a:prstGeom>
          <a:noFill/>
        </p:spPr>
        <p:txBody>
          <a:bodyPr wrap="none" rtlCol="0">
            <a:spAutoFit/>
          </a:bodyPr>
          <a:lstStyle/>
          <a:p>
            <a:r>
              <a:rPr lang="zh-CN" altLang="en-US" b="1">
                <a:latin typeface="宋体" panose="02010600030101010101" pitchFamily="2" charset="-122"/>
                <a:ea typeface="宋体" panose="02010600030101010101" pitchFamily="2" charset="-122"/>
              </a:rPr>
              <a:t>头盔型</a:t>
            </a:r>
            <a:endParaRPr lang="zh-CN" altLang="en-US"/>
          </a:p>
        </p:txBody>
      </p:sp>
      <p:sp>
        <p:nvSpPr>
          <p:cNvPr id="25" name="文本框 24"/>
          <p:cNvSpPr txBox="1"/>
          <p:nvPr/>
        </p:nvSpPr>
        <p:spPr>
          <a:xfrm>
            <a:off x="5959475" y="3327400"/>
            <a:ext cx="872490" cy="368300"/>
          </a:xfrm>
          <a:prstGeom prst="rect">
            <a:avLst/>
          </a:prstGeom>
          <a:noFill/>
        </p:spPr>
        <p:txBody>
          <a:bodyPr wrap="none" rtlCol="0">
            <a:spAutoFit/>
          </a:bodyPr>
          <a:lstStyle/>
          <a:p>
            <a:r>
              <a:rPr lang="zh-CN" altLang="en-US" b="1">
                <a:latin typeface="宋体" panose="02010600030101010101" pitchFamily="2" charset="-122"/>
                <a:ea typeface="宋体" panose="02010600030101010101" pitchFamily="2" charset="-122"/>
              </a:rPr>
              <a:t>资产型</a:t>
            </a:r>
            <a:endParaRPr lang="zh-CN" altLang="en-US"/>
          </a:p>
        </p:txBody>
      </p:sp>
      <p:sp>
        <p:nvSpPr>
          <p:cNvPr id="26" name="文本框 25"/>
          <p:cNvSpPr txBox="1"/>
          <p:nvPr/>
        </p:nvSpPr>
        <p:spPr>
          <a:xfrm>
            <a:off x="2687955" y="5010150"/>
            <a:ext cx="872490" cy="368300"/>
          </a:xfrm>
          <a:prstGeom prst="rect">
            <a:avLst/>
          </a:prstGeom>
          <a:noFill/>
        </p:spPr>
        <p:txBody>
          <a:bodyPr wrap="none" rtlCol="0">
            <a:spAutoFit/>
          </a:bodyPr>
          <a:lstStyle/>
          <a:p>
            <a:pPr algn="l"/>
            <a:r>
              <a:rPr lang="zh-CN" altLang="en-US" b="1">
                <a:latin typeface="宋体" panose="02010600030101010101" pitchFamily="2" charset="-122"/>
                <a:ea typeface="宋体" panose="02010600030101010101" pitchFamily="2" charset="-122"/>
              </a:rPr>
              <a:t>室内型</a:t>
            </a:r>
          </a:p>
        </p:txBody>
      </p:sp>
      <p:sp>
        <p:nvSpPr>
          <p:cNvPr id="27" name="文本框 26"/>
          <p:cNvSpPr txBox="1"/>
          <p:nvPr/>
        </p:nvSpPr>
        <p:spPr>
          <a:xfrm>
            <a:off x="5090795" y="5010150"/>
            <a:ext cx="872490" cy="368300"/>
          </a:xfrm>
          <a:prstGeom prst="rect">
            <a:avLst/>
          </a:prstGeom>
          <a:noFill/>
        </p:spPr>
        <p:txBody>
          <a:bodyPr wrap="none" rtlCol="0">
            <a:spAutoFit/>
          </a:bodyPr>
          <a:lstStyle/>
          <a:p>
            <a:r>
              <a:rPr lang="zh-CN" altLang="en-US" b="1">
                <a:latin typeface="宋体" panose="02010600030101010101" pitchFamily="2" charset="-122"/>
                <a:ea typeface="宋体" panose="02010600030101010101" pitchFamily="2" charset="-122"/>
              </a:rPr>
              <a:t>室外型</a:t>
            </a:r>
            <a:endParaRPr lang="zh-CN" altLang="en-US"/>
          </a:p>
        </p:txBody>
      </p:sp>
      <p:grpSp>
        <p:nvGrpSpPr>
          <p:cNvPr id="28" name="组合 2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5="http://schemas.microsoft.com/office/powerpoint/2012/main" Requires="p15">
      <p:transition>
        <p15:prstTrans prst="pageCurlDoubl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cxnSp>
        <p:nvCxnSpPr>
          <p:cNvPr id="33" name="Straight Connector 8"/>
          <p:cNvCxnSpPr/>
          <p:nvPr/>
        </p:nvCxnSpPr>
        <p:spPr>
          <a:xfrm>
            <a:off x="3764915" y="1765300"/>
            <a:ext cx="2540" cy="3914140"/>
          </a:xfrm>
          <a:prstGeom prst="line">
            <a:avLst/>
          </a:prstGeom>
          <a:ln w="1905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2369820" cy="460375"/>
          </a:xfrm>
          <a:prstGeom prst="rect">
            <a:avLst/>
          </a:prstGeom>
          <a:noFill/>
        </p:spPr>
        <p:txBody>
          <a:bodyPr wrap="square" rtlCol="0">
            <a:spAutoFit/>
          </a:bodyPr>
          <a:lstStyle/>
          <a:p>
            <a:r>
              <a:rPr lang="en-US" altLang="zh-CN" sz="2400" b="1" dirty="0">
                <a:solidFill>
                  <a:schemeClr val="accent6">
                    <a:lumMod val="75000"/>
                  </a:schemeClr>
                </a:solidFill>
                <a:latin typeface="微软雅黑" panose="020B0503020204020204" pitchFamily="34" charset="-122"/>
                <a:ea typeface="微软雅黑" panose="020B0503020204020204" pitchFamily="34" charset="-122"/>
              </a:rPr>
              <a:t>ToA</a:t>
            </a:r>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定位模型</a:t>
            </a:r>
          </a:p>
        </p:txBody>
      </p:sp>
      <p:graphicFrame>
        <p:nvGraphicFramePr>
          <p:cNvPr id="37" name="对象 36"/>
          <p:cNvGraphicFramePr>
            <a:graphicFrameLocks noChangeAspect="1"/>
          </p:cNvGraphicFramePr>
          <p:nvPr/>
        </p:nvGraphicFramePr>
        <p:xfrm>
          <a:off x="763382" y="2139837"/>
          <a:ext cx="2552700" cy="2578100"/>
        </p:xfrm>
        <a:graphic>
          <a:graphicData uri="http://schemas.openxmlformats.org/presentationml/2006/ole">
            <mc:AlternateContent xmlns:mc="http://schemas.openxmlformats.org/markup-compatibility/2006">
              <mc:Choice xmlns:v="urn:schemas-microsoft-com:vml" Requires="v">
                <p:oleObj spid="_x0000_s6179" r:id="rId4" imgW="5676900" imgH="5727700" progId="Visio.Drawing.11">
                  <p:embed/>
                </p:oleObj>
              </mc:Choice>
              <mc:Fallback>
                <p:oleObj r:id="rId4" imgW="5676900" imgH="57277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82" y="2139837"/>
                        <a:ext cx="2552700"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加号 38"/>
          <p:cNvSpPr/>
          <p:nvPr/>
        </p:nvSpPr>
        <p:spPr>
          <a:xfrm>
            <a:off x="3992066" y="113229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40" name="文本框 39"/>
          <p:cNvSpPr txBox="1"/>
          <p:nvPr/>
        </p:nvSpPr>
        <p:spPr>
          <a:xfrm>
            <a:off x="4302125" y="1057275"/>
            <a:ext cx="236982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工作时序</a:t>
            </a:r>
          </a:p>
        </p:txBody>
      </p:sp>
      <p:graphicFrame>
        <p:nvGraphicFramePr>
          <p:cNvPr id="41" name="对象 40"/>
          <p:cNvGraphicFramePr>
            <a:graphicFrameLocks noChangeAspect="1"/>
          </p:cNvGraphicFramePr>
          <p:nvPr/>
        </p:nvGraphicFramePr>
        <p:xfrm>
          <a:off x="3862705" y="2224405"/>
          <a:ext cx="5136515" cy="1976755"/>
        </p:xfrm>
        <a:graphic>
          <a:graphicData uri="http://schemas.openxmlformats.org/presentationml/2006/ole">
            <mc:AlternateContent xmlns:mc="http://schemas.openxmlformats.org/markup-compatibility/2006">
              <mc:Choice xmlns:v="urn:schemas-microsoft-com:vml" Requires="v">
                <p:oleObj spid="_x0000_s6180" r:id="rId6" imgW="7353300" imgH="2844800" progId="Visio.Drawing.11">
                  <p:embed/>
                </p:oleObj>
              </mc:Choice>
              <mc:Fallback>
                <p:oleObj r:id="rId6" imgW="7353300" imgH="2844800" progId="Visio.Drawing.11">
                  <p:embed/>
                  <p:pic>
                    <p:nvPicPr>
                      <p:cNvPr id="0" name="Object 1"/>
                      <p:cNvPicPr>
                        <a:picLocks noChangeAspect="1" noChangeArrowheads="1"/>
                      </p:cNvPicPr>
                      <p:nvPr/>
                    </p:nvPicPr>
                    <p:blipFill>
                      <a:blip r:embed="rId7"/>
                      <a:srcRect/>
                      <a:stretch>
                        <a:fillRect/>
                      </a:stretch>
                    </p:blipFill>
                    <p:spPr bwMode="auto">
                      <a:xfrm>
                        <a:off x="3862705" y="2224405"/>
                        <a:ext cx="5136515" cy="1976755"/>
                      </a:xfrm>
                      <a:prstGeom prst="rect">
                        <a:avLst/>
                      </a:prstGeom>
                      <a:noFill/>
                    </p:spPr>
                  </p:pic>
                </p:oleObj>
              </mc:Fallback>
            </mc:AlternateContent>
          </a:graphicData>
        </a:graphic>
      </p:graphicFrame>
      <p:grpSp>
        <p:nvGrpSpPr>
          <p:cNvPr id="43" name="组合 42"/>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p:cNvSpPr txBox="1"/>
          <p:nvPr/>
        </p:nvSpPr>
        <p:spPr>
          <a:xfrm>
            <a:off x="4866975" y="4692471"/>
            <a:ext cx="2238018" cy="430887"/>
          </a:xfrm>
          <a:prstGeom prst="rect">
            <a:avLst/>
          </a:prstGeom>
          <a:noFill/>
        </p:spPr>
        <p:txBody>
          <a:bodyPr wrap="square" rtlCol="0">
            <a:spAutoFit/>
          </a:bodyPr>
          <a:lstStyle/>
          <a:p>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动态加入与释放</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236982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测距误差分析</a:t>
            </a:r>
          </a:p>
        </p:txBody>
      </p:sp>
      <p:graphicFrame>
        <p:nvGraphicFramePr>
          <p:cNvPr id="2" name="对象 1"/>
          <p:cNvGraphicFramePr/>
          <p:nvPr>
            <p:extLst>
              <p:ext uri="{D42A27DB-BD31-4B8C-83A1-F6EECF244321}">
                <p14:modId xmlns:p14="http://schemas.microsoft.com/office/powerpoint/2010/main" val="1574987167"/>
              </p:ext>
            </p:extLst>
          </p:nvPr>
        </p:nvGraphicFramePr>
        <p:xfrm>
          <a:off x="721763" y="1681163"/>
          <a:ext cx="4166870" cy="1746885"/>
        </p:xfrm>
        <a:graphic>
          <a:graphicData uri="http://schemas.openxmlformats.org/presentationml/2006/ole">
            <mc:AlternateContent xmlns:mc="http://schemas.openxmlformats.org/markup-compatibility/2006">
              <mc:Choice xmlns:v="urn:schemas-microsoft-com:vml" Requires="v">
                <p:oleObj spid="_x0000_s7220" r:id="rId4" imgW="5295900" imgH="2260600" progId="Visio.Drawing.11">
                  <p:embed/>
                </p:oleObj>
              </mc:Choice>
              <mc:Fallback>
                <p:oleObj r:id="rId4" imgW="5295900" imgH="2260600" progId="Visio.Drawing.11">
                  <p:embed/>
                  <p:pic>
                    <p:nvPicPr>
                      <p:cNvPr id="0" name="图片 12"/>
                      <p:cNvPicPr/>
                      <p:nvPr/>
                    </p:nvPicPr>
                    <p:blipFill>
                      <a:blip r:embed="rId5"/>
                      <a:stretch>
                        <a:fillRect/>
                      </a:stretch>
                    </p:blipFill>
                    <p:spPr>
                      <a:xfrm>
                        <a:off x="721763" y="1681163"/>
                        <a:ext cx="4166870" cy="1746885"/>
                      </a:xfrm>
                      <a:prstGeom prst="rect">
                        <a:avLst/>
                      </a:prstGeom>
                    </p:spPr>
                  </p:pic>
                </p:oleObj>
              </mc:Fallback>
            </mc:AlternateContent>
          </a:graphicData>
        </a:graphic>
      </p:graphicFrame>
      <p:pic>
        <p:nvPicPr>
          <p:cNvPr id="4" name="图片 3"/>
          <p:cNvPicPr>
            <a:picLocks noChangeAspect="1"/>
          </p:cNvPicPr>
          <p:nvPr/>
        </p:nvPicPr>
        <p:blipFill>
          <a:blip r:embed="rId6"/>
          <a:stretch>
            <a:fillRect/>
          </a:stretch>
        </p:blipFill>
        <p:spPr>
          <a:xfrm>
            <a:off x="4930140" y="1612900"/>
            <a:ext cx="3514090" cy="2028825"/>
          </a:xfrm>
          <a:prstGeom prst="rect">
            <a:avLst/>
          </a:prstGeom>
        </p:spPr>
      </p:pic>
      <p:cxnSp>
        <p:nvCxnSpPr>
          <p:cNvPr id="10" name="直接连接符 127"/>
          <p:cNvCxnSpPr/>
          <p:nvPr/>
        </p:nvCxnSpPr>
        <p:spPr>
          <a:xfrm>
            <a:off x="1473835" y="3635375"/>
            <a:ext cx="0" cy="7588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flipH="1">
            <a:off x="654050" y="3680460"/>
            <a:ext cx="819785" cy="706755"/>
          </a:xfrm>
          <a:prstGeom prst="rect">
            <a:avLst/>
          </a:prstGeom>
          <a:noFill/>
        </p:spPr>
        <p:txBody>
          <a:bodyPr wrap="square" rtlCol="0">
            <a:spAutoFit/>
          </a:bodyPr>
          <a:lstStyle/>
          <a:p>
            <a:pPr algn="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误差分析</a:t>
            </a:r>
          </a:p>
        </p:txBody>
      </p:sp>
      <p:graphicFrame>
        <p:nvGraphicFramePr>
          <p:cNvPr id="18" name="对象 17">
            <a:hlinkClick r:id="" action="ppaction://ole?verb=0"/>
          </p:cNvPr>
          <p:cNvGraphicFramePr>
            <a:graphicFrameLocks noChangeAspect="1"/>
          </p:cNvGraphicFramePr>
          <p:nvPr/>
        </p:nvGraphicFramePr>
        <p:xfrm>
          <a:off x="1589405" y="3514725"/>
          <a:ext cx="2514600" cy="443865"/>
        </p:xfrm>
        <a:graphic>
          <a:graphicData uri="http://schemas.openxmlformats.org/presentationml/2006/ole">
            <mc:AlternateContent xmlns:mc="http://schemas.openxmlformats.org/markup-compatibility/2006">
              <mc:Choice xmlns:v="urn:schemas-microsoft-com:vml" Requires="v">
                <p:oleObj spid="_x0000_s7221" r:id="rId7" imgW="1688465" imgH="393700" progId="Equation.KSEE3">
                  <p:embed/>
                </p:oleObj>
              </mc:Choice>
              <mc:Fallback>
                <p:oleObj r:id="rId7" imgW="1688465" imgH="393700" progId="Equation.KSEE3">
                  <p:embed/>
                  <p:pic>
                    <p:nvPicPr>
                      <p:cNvPr id="0" name="图片 1024"/>
                      <p:cNvPicPr/>
                      <p:nvPr/>
                    </p:nvPicPr>
                    <p:blipFill>
                      <a:blip r:embed="rId8"/>
                      <a:stretch>
                        <a:fillRect/>
                      </a:stretch>
                    </p:blipFill>
                    <p:spPr>
                      <a:xfrm>
                        <a:off x="1589405" y="3514725"/>
                        <a:ext cx="2514600" cy="44386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1589405" y="3977640"/>
          <a:ext cx="3256915" cy="478790"/>
        </p:xfrm>
        <a:graphic>
          <a:graphicData uri="http://schemas.openxmlformats.org/presentationml/2006/ole">
            <mc:AlternateContent xmlns:mc="http://schemas.openxmlformats.org/markup-compatibility/2006">
              <mc:Choice xmlns:v="urn:schemas-microsoft-com:vml" Requires="v">
                <p:oleObj spid="_x0000_s7222" r:id="rId9" imgW="2679700" imgH="393700" progId="Equation.KSEE3">
                  <p:embed/>
                </p:oleObj>
              </mc:Choice>
              <mc:Fallback>
                <p:oleObj r:id="rId9" imgW="2679700" imgH="393700" progId="Equation.KSEE3">
                  <p:embed/>
                  <p:pic>
                    <p:nvPicPr>
                      <p:cNvPr id="0" name="图片 1025"/>
                      <p:cNvPicPr/>
                      <p:nvPr/>
                    </p:nvPicPr>
                    <p:blipFill>
                      <a:blip r:embed="rId10"/>
                      <a:stretch>
                        <a:fillRect/>
                      </a:stretch>
                    </p:blipFill>
                    <p:spPr>
                      <a:xfrm>
                        <a:off x="1589405" y="3977640"/>
                        <a:ext cx="3256915" cy="478790"/>
                      </a:xfrm>
                      <a:prstGeom prst="rect">
                        <a:avLst/>
                      </a:prstGeom>
                    </p:spPr>
                  </p:pic>
                </p:oleObj>
              </mc:Fallback>
            </mc:AlternateContent>
          </a:graphicData>
        </a:graphic>
      </p:graphicFrame>
      <p:graphicFrame>
        <p:nvGraphicFramePr>
          <p:cNvPr id="28" name="表格 27"/>
          <p:cNvGraphicFramePr/>
          <p:nvPr>
            <p:extLst>
              <p:ext uri="{D42A27DB-BD31-4B8C-83A1-F6EECF244321}">
                <p14:modId xmlns:p14="http://schemas.microsoft.com/office/powerpoint/2010/main" val="1948968068"/>
              </p:ext>
            </p:extLst>
          </p:nvPr>
        </p:nvGraphicFramePr>
        <p:xfrm>
          <a:off x="883919" y="4504690"/>
          <a:ext cx="5968825" cy="2020570"/>
        </p:xfrm>
        <a:graphic>
          <a:graphicData uri="http://schemas.openxmlformats.org/drawingml/2006/table">
            <a:tbl>
              <a:tblPr firstRow="1" bandRow="1">
                <a:tableStyleId>{5A111915-BE36-4E01-A7E5-04B1672EAD32}</a:tableStyleId>
              </a:tblPr>
              <a:tblGrid>
                <a:gridCol w="1043936"/>
                <a:gridCol w="945911"/>
                <a:gridCol w="995281"/>
                <a:gridCol w="993850"/>
                <a:gridCol w="995281"/>
                <a:gridCol w="994566"/>
              </a:tblGrid>
              <a:tr h="363855">
                <a:tc>
                  <a:txBody>
                    <a:bodyPr/>
                    <a:lstStyle/>
                    <a:p>
                      <a:pPr>
                        <a:buNone/>
                      </a:pPr>
                      <a:endParaRPr lang="en-US" altLang="zh-CN" sz="2000" dirty="0">
                        <a:latin typeface="Times New Roman" panose="02020603050405020304" charset="0"/>
                        <a:ea typeface="Times New Roman" charset="0"/>
                        <a:cs typeface="Times New Roman" charset="0"/>
                      </a:endParaRPr>
                    </a:p>
                  </a:txBody>
                  <a:tcPr/>
                </a:tc>
                <a:tc>
                  <a:txBody>
                    <a:bodyPr/>
                    <a:lstStyle/>
                    <a:p>
                      <a:pPr>
                        <a:buNone/>
                      </a:pPr>
                      <a:r>
                        <a:rPr lang="en-US" altLang="zh-CN" sz="2000">
                          <a:latin typeface="Times New Roman" charset="0"/>
                          <a:ea typeface="Times New Roman" charset="0"/>
                          <a:cs typeface="Times New Roman" charset="0"/>
                        </a:rPr>
                        <a:t>2 ppm</a:t>
                      </a:r>
                    </a:p>
                  </a:txBody>
                  <a:tcPr/>
                </a:tc>
                <a:tc>
                  <a:txBody>
                    <a:bodyPr/>
                    <a:lstStyle/>
                    <a:p>
                      <a:pPr>
                        <a:buNone/>
                      </a:pPr>
                      <a:r>
                        <a:rPr lang="en-US" altLang="zh-CN" sz="2000">
                          <a:latin typeface="Times New Roman" charset="0"/>
                          <a:ea typeface="Times New Roman" charset="0"/>
                          <a:cs typeface="Times New Roman" charset="0"/>
                        </a:rPr>
                        <a:t> 5ppm</a:t>
                      </a:r>
                    </a:p>
                  </a:txBody>
                  <a:tcPr/>
                </a:tc>
                <a:tc>
                  <a:txBody>
                    <a:bodyPr/>
                    <a:lstStyle/>
                    <a:p>
                      <a:pPr>
                        <a:buNone/>
                      </a:pPr>
                      <a:r>
                        <a:rPr lang="en-US" altLang="zh-CN" sz="2000">
                          <a:latin typeface="Times New Roman" charset="0"/>
                          <a:ea typeface="Times New Roman" charset="0"/>
                          <a:cs typeface="Times New Roman" charset="0"/>
                        </a:rPr>
                        <a:t>10ppm</a:t>
                      </a:r>
                    </a:p>
                  </a:txBody>
                  <a:tcPr/>
                </a:tc>
                <a:tc>
                  <a:txBody>
                    <a:bodyPr/>
                    <a:lstStyle/>
                    <a:p>
                      <a:pPr>
                        <a:buNone/>
                      </a:pPr>
                      <a:r>
                        <a:rPr lang="en-US" altLang="zh-CN" sz="2000">
                          <a:latin typeface="Times New Roman" charset="0"/>
                          <a:ea typeface="Times New Roman" charset="0"/>
                          <a:cs typeface="Times New Roman" charset="0"/>
                        </a:rPr>
                        <a:t>20ppm</a:t>
                      </a:r>
                    </a:p>
                  </a:txBody>
                  <a:tcPr/>
                </a:tc>
                <a:tc>
                  <a:txBody>
                    <a:bodyPr/>
                    <a:lstStyle/>
                    <a:p>
                      <a:pPr>
                        <a:buNone/>
                      </a:pPr>
                      <a:r>
                        <a:rPr lang="en-US" altLang="zh-CN" sz="2000">
                          <a:latin typeface="Times New Roman" charset="0"/>
                          <a:ea typeface="Times New Roman" charset="0"/>
                          <a:cs typeface="Times New Roman" charset="0"/>
                        </a:rPr>
                        <a:t>40ppm</a:t>
                      </a:r>
                    </a:p>
                  </a:txBody>
                  <a:tcPr/>
                </a:tc>
              </a:tr>
              <a:tr h="406400">
                <a:tc>
                  <a:txBody>
                    <a:bodyPr/>
                    <a:lstStyle/>
                    <a:p>
                      <a:pPr>
                        <a:buNone/>
                      </a:pPr>
                      <a:r>
                        <a:rPr lang="en-US" altLang="zh-CN" sz="2000" dirty="0">
                          <a:latin typeface="Times New Roman" charset="0"/>
                          <a:ea typeface="Times New Roman" charset="0"/>
                          <a:cs typeface="Times New Roman" charset="0"/>
                        </a:rPr>
                        <a:t>100us</a:t>
                      </a:r>
                    </a:p>
                  </a:txBody>
                  <a:tcPr/>
                </a:tc>
                <a:tc>
                  <a:txBody>
                    <a:bodyPr/>
                    <a:lstStyle/>
                    <a:p>
                      <a:pPr>
                        <a:buNone/>
                      </a:pPr>
                      <a:r>
                        <a:rPr lang="en-US" altLang="zh-CN" sz="2000" dirty="0">
                          <a:latin typeface="Times New Roman" charset="0"/>
                          <a:ea typeface="Times New Roman" charset="0"/>
                          <a:cs typeface="Times New Roman" charset="0"/>
                        </a:rPr>
                        <a:t>0.1ns</a:t>
                      </a:r>
                    </a:p>
                  </a:txBody>
                  <a:tcPr/>
                </a:tc>
                <a:tc>
                  <a:txBody>
                    <a:bodyPr/>
                    <a:lstStyle/>
                    <a:p>
                      <a:pPr>
                        <a:buNone/>
                      </a:pPr>
                      <a:r>
                        <a:rPr lang="en-US" altLang="zh-CN" sz="2000">
                          <a:latin typeface="Times New Roman" charset="0"/>
                          <a:ea typeface="Times New Roman" charset="0"/>
                          <a:cs typeface="Times New Roman" charset="0"/>
                        </a:rPr>
                        <a:t>0.25ns</a:t>
                      </a:r>
                    </a:p>
                  </a:txBody>
                  <a:tcPr/>
                </a:tc>
                <a:tc>
                  <a:txBody>
                    <a:bodyPr/>
                    <a:lstStyle/>
                    <a:p>
                      <a:pPr>
                        <a:buNone/>
                      </a:pPr>
                      <a:r>
                        <a:rPr lang="en-US" altLang="zh-CN" sz="2000">
                          <a:latin typeface="Times New Roman" charset="0"/>
                          <a:ea typeface="Times New Roman" charset="0"/>
                          <a:cs typeface="Times New Roman" charset="0"/>
                        </a:rPr>
                        <a:t>0.5ns</a:t>
                      </a:r>
                    </a:p>
                  </a:txBody>
                  <a:tcPr/>
                </a:tc>
                <a:tc>
                  <a:txBody>
                    <a:bodyPr/>
                    <a:lstStyle/>
                    <a:p>
                      <a:pPr>
                        <a:buNone/>
                      </a:pPr>
                      <a:r>
                        <a:rPr lang="en-US" altLang="zh-CN" sz="2000">
                          <a:latin typeface="Times New Roman" charset="0"/>
                          <a:ea typeface="Times New Roman" charset="0"/>
                          <a:cs typeface="Times New Roman" charset="0"/>
                        </a:rPr>
                        <a:t>1ns</a:t>
                      </a:r>
                    </a:p>
                  </a:txBody>
                  <a:tcPr/>
                </a:tc>
                <a:tc>
                  <a:txBody>
                    <a:bodyPr/>
                    <a:lstStyle/>
                    <a:p>
                      <a:pPr>
                        <a:buNone/>
                      </a:pPr>
                      <a:r>
                        <a:rPr lang="en-US" altLang="zh-CN" sz="2000">
                          <a:latin typeface="Times New Roman" charset="0"/>
                          <a:ea typeface="Times New Roman" charset="0"/>
                          <a:cs typeface="Times New Roman" charset="0"/>
                        </a:rPr>
                        <a:t>2ns</a:t>
                      </a:r>
                    </a:p>
                  </a:txBody>
                  <a:tcPr/>
                </a:tc>
              </a:tr>
              <a:tr h="406400">
                <a:tc>
                  <a:txBody>
                    <a:bodyPr/>
                    <a:lstStyle/>
                    <a:p>
                      <a:pPr>
                        <a:buNone/>
                      </a:pPr>
                      <a:r>
                        <a:rPr lang="en-US" altLang="zh-CN" sz="2000">
                          <a:latin typeface="Times New Roman" charset="0"/>
                          <a:ea typeface="Times New Roman" charset="0"/>
                          <a:cs typeface="Times New Roman" charset="0"/>
                        </a:rPr>
                        <a:t>200us</a:t>
                      </a:r>
                    </a:p>
                  </a:txBody>
                  <a:tcPr/>
                </a:tc>
                <a:tc>
                  <a:txBody>
                    <a:bodyPr/>
                    <a:lstStyle/>
                    <a:p>
                      <a:pPr>
                        <a:buNone/>
                      </a:pPr>
                      <a:r>
                        <a:rPr lang="en-US" altLang="zh-CN" sz="2000" dirty="0">
                          <a:latin typeface="Times New Roman" charset="0"/>
                          <a:ea typeface="Times New Roman" charset="0"/>
                          <a:cs typeface="Times New Roman" charset="0"/>
                        </a:rPr>
                        <a:t>0.2ns</a:t>
                      </a:r>
                    </a:p>
                  </a:txBody>
                  <a:tcPr/>
                </a:tc>
                <a:tc>
                  <a:txBody>
                    <a:bodyPr/>
                    <a:lstStyle/>
                    <a:p>
                      <a:pPr>
                        <a:buNone/>
                      </a:pPr>
                      <a:r>
                        <a:rPr lang="en-US" altLang="zh-CN" sz="2000" dirty="0">
                          <a:latin typeface="Times New Roman" charset="0"/>
                          <a:ea typeface="Times New Roman" charset="0"/>
                          <a:cs typeface="Times New Roman" charset="0"/>
                        </a:rPr>
                        <a:t>0.5ns</a:t>
                      </a:r>
                    </a:p>
                  </a:txBody>
                  <a:tcPr/>
                </a:tc>
                <a:tc>
                  <a:txBody>
                    <a:bodyPr/>
                    <a:lstStyle/>
                    <a:p>
                      <a:pPr>
                        <a:buNone/>
                      </a:pPr>
                      <a:r>
                        <a:rPr lang="en-US" altLang="zh-CN" sz="2000">
                          <a:latin typeface="Times New Roman" charset="0"/>
                          <a:ea typeface="Times New Roman" charset="0"/>
                          <a:cs typeface="Times New Roman" charset="0"/>
                        </a:rPr>
                        <a:t>1ns</a:t>
                      </a:r>
                    </a:p>
                  </a:txBody>
                  <a:tcPr/>
                </a:tc>
                <a:tc>
                  <a:txBody>
                    <a:bodyPr/>
                    <a:lstStyle/>
                    <a:p>
                      <a:pPr>
                        <a:buNone/>
                      </a:pPr>
                      <a:r>
                        <a:rPr lang="en-US" altLang="zh-CN" sz="2000">
                          <a:latin typeface="Times New Roman" charset="0"/>
                          <a:ea typeface="Times New Roman" charset="0"/>
                          <a:cs typeface="Times New Roman" charset="0"/>
                        </a:rPr>
                        <a:t>2ns</a:t>
                      </a:r>
                    </a:p>
                  </a:txBody>
                  <a:tcPr/>
                </a:tc>
                <a:tc>
                  <a:txBody>
                    <a:bodyPr/>
                    <a:lstStyle/>
                    <a:p>
                      <a:pPr>
                        <a:buNone/>
                      </a:pPr>
                      <a:r>
                        <a:rPr lang="en-US" altLang="zh-CN" sz="2000">
                          <a:latin typeface="Times New Roman" charset="0"/>
                          <a:ea typeface="Times New Roman" charset="0"/>
                          <a:cs typeface="Times New Roman" charset="0"/>
                        </a:rPr>
                        <a:t>4ns</a:t>
                      </a:r>
                    </a:p>
                  </a:txBody>
                  <a:tcPr/>
                </a:tc>
              </a:tr>
              <a:tr h="405765">
                <a:tc>
                  <a:txBody>
                    <a:bodyPr/>
                    <a:lstStyle/>
                    <a:p>
                      <a:pPr>
                        <a:buNone/>
                      </a:pPr>
                      <a:r>
                        <a:rPr lang="en-US" altLang="zh-CN" sz="2000">
                          <a:latin typeface="Times New Roman" charset="0"/>
                          <a:ea typeface="Times New Roman" charset="0"/>
                          <a:cs typeface="Times New Roman" charset="0"/>
                        </a:rPr>
                        <a:t>500us</a:t>
                      </a:r>
                    </a:p>
                  </a:txBody>
                  <a:tcPr/>
                </a:tc>
                <a:tc>
                  <a:txBody>
                    <a:bodyPr/>
                    <a:lstStyle/>
                    <a:p>
                      <a:pPr>
                        <a:buNone/>
                      </a:pPr>
                      <a:r>
                        <a:rPr lang="en-US" altLang="zh-CN" sz="2000">
                          <a:latin typeface="Times New Roman" charset="0"/>
                          <a:ea typeface="Times New Roman" charset="0"/>
                          <a:cs typeface="Times New Roman" charset="0"/>
                        </a:rPr>
                        <a:t>0.5ns</a:t>
                      </a:r>
                    </a:p>
                  </a:txBody>
                  <a:tcPr/>
                </a:tc>
                <a:tc>
                  <a:txBody>
                    <a:bodyPr/>
                    <a:lstStyle/>
                    <a:p>
                      <a:pPr>
                        <a:buNone/>
                      </a:pPr>
                      <a:r>
                        <a:rPr lang="en-US" altLang="zh-CN" sz="2000" dirty="0">
                          <a:latin typeface="Times New Roman" charset="0"/>
                          <a:ea typeface="Times New Roman" charset="0"/>
                          <a:cs typeface="Times New Roman" charset="0"/>
                        </a:rPr>
                        <a:t>1.25ns</a:t>
                      </a:r>
                    </a:p>
                  </a:txBody>
                  <a:tcPr/>
                </a:tc>
                <a:tc>
                  <a:txBody>
                    <a:bodyPr/>
                    <a:lstStyle/>
                    <a:p>
                      <a:pPr>
                        <a:buNone/>
                      </a:pPr>
                      <a:r>
                        <a:rPr lang="en-US" altLang="zh-CN" sz="2000" dirty="0">
                          <a:latin typeface="Times New Roman" charset="0"/>
                          <a:ea typeface="Times New Roman" charset="0"/>
                          <a:cs typeface="Times New Roman" charset="0"/>
                        </a:rPr>
                        <a:t>2.5ns</a:t>
                      </a:r>
                    </a:p>
                  </a:txBody>
                  <a:tcPr/>
                </a:tc>
                <a:tc>
                  <a:txBody>
                    <a:bodyPr/>
                    <a:lstStyle/>
                    <a:p>
                      <a:pPr>
                        <a:buNone/>
                      </a:pPr>
                      <a:r>
                        <a:rPr lang="en-US" altLang="zh-CN" sz="2000" dirty="0">
                          <a:latin typeface="Times New Roman" charset="0"/>
                          <a:ea typeface="Times New Roman" charset="0"/>
                          <a:cs typeface="Times New Roman" charset="0"/>
                        </a:rPr>
                        <a:t>5ns</a:t>
                      </a:r>
                    </a:p>
                  </a:txBody>
                  <a:tcPr/>
                </a:tc>
                <a:tc>
                  <a:txBody>
                    <a:bodyPr/>
                    <a:lstStyle/>
                    <a:p>
                      <a:pPr>
                        <a:buNone/>
                      </a:pPr>
                      <a:r>
                        <a:rPr lang="en-US" altLang="zh-CN" sz="2000">
                          <a:latin typeface="Times New Roman" charset="0"/>
                          <a:ea typeface="Times New Roman" charset="0"/>
                          <a:cs typeface="Times New Roman" charset="0"/>
                        </a:rPr>
                        <a:t>10ns</a:t>
                      </a:r>
                    </a:p>
                  </a:txBody>
                  <a:tcPr/>
                </a:tc>
              </a:tr>
              <a:tr h="405765">
                <a:tc>
                  <a:txBody>
                    <a:bodyPr/>
                    <a:lstStyle/>
                    <a:p>
                      <a:pPr>
                        <a:buNone/>
                      </a:pPr>
                      <a:r>
                        <a:rPr lang="en-US" altLang="zh-CN" sz="2000">
                          <a:latin typeface="Times New Roman" charset="0"/>
                          <a:ea typeface="Times New Roman" charset="0"/>
                          <a:cs typeface="Times New Roman" charset="0"/>
                        </a:rPr>
                        <a:t>1ms</a:t>
                      </a:r>
                    </a:p>
                  </a:txBody>
                  <a:tcPr/>
                </a:tc>
                <a:tc>
                  <a:txBody>
                    <a:bodyPr/>
                    <a:lstStyle/>
                    <a:p>
                      <a:pPr>
                        <a:buNone/>
                      </a:pPr>
                      <a:r>
                        <a:rPr lang="en-US" altLang="zh-CN" sz="2000">
                          <a:latin typeface="Times New Roman" charset="0"/>
                          <a:ea typeface="Times New Roman" charset="0"/>
                          <a:cs typeface="Times New Roman" charset="0"/>
                        </a:rPr>
                        <a:t>1ns</a:t>
                      </a:r>
                    </a:p>
                  </a:txBody>
                  <a:tcPr/>
                </a:tc>
                <a:tc>
                  <a:txBody>
                    <a:bodyPr/>
                    <a:lstStyle/>
                    <a:p>
                      <a:pPr>
                        <a:buNone/>
                      </a:pPr>
                      <a:r>
                        <a:rPr lang="en-US" altLang="zh-CN" sz="2000">
                          <a:latin typeface="Times New Roman" charset="0"/>
                          <a:ea typeface="Times New Roman" charset="0"/>
                          <a:cs typeface="Times New Roman" charset="0"/>
                        </a:rPr>
                        <a:t>2.5ns</a:t>
                      </a:r>
                    </a:p>
                  </a:txBody>
                  <a:tcPr/>
                </a:tc>
                <a:tc>
                  <a:txBody>
                    <a:bodyPr/>
                    <a:lstStyle/>
                    <a:p>
                      <a:pPr>
                        <a:buNone/>
                      </a:pPr>
                      <a:r>
                        <a:rPr lang="en-US" altLang="zh-CN" sz="2000">
                          <a:latin typeface="Times New Roman" charset="0"/>
                          <a:ea typeface="Times New Roman" charset="0"/>
                          <a:cs typeface="Times New Roman" charset="0"/>
                        </a:rPr>
                        <a:t>5ns</a:t>
                      </a:r>
                    </a:p>
                  </a:txBody>
                  <a:tcPr/>
                </a:tc>
                <a:tc>
                  <a:txBody>
                    <a:bodyPr/>
                    <a:lstStyle/>
                    <a:p>
                      <a:pPr>
                        <a:buNone/>
                      </a:pPr>
                      <a:r>
                        <a:rPr lang="en-US" altLang="zh-CN" sz="2000" dirty="0">
                          <a:latin typeface="Times New Roman" charset="0"/>
                          <a:ea typeface="Times New Roman" charset="0"/>
                          <a:cs typeface="Times New Roman" charset="0"/>
                        </a:rPr>
                        <a:t>10ns</a:t>
                      </a:r>
                    </a:p>
                  </a:txBody>
                  <a:tcPr/>
                </a:tc>
                <a:tc>
                  <a:txBody>
                    <a:bodyPr/>
                    <a:lstStyle/>
                    <a:p>
                      <a:pPr>
                        <a:buNone/>
                      </a:pPr>
                      <a:r>
                        <a:rPr lang="en-US" altLang="zh-CN" sz="2000" dirty="0">
                          <a:latin typeface="Times New Roman" charset="0"/>
                          <a:ea typeface="Times New Roman" charset="0"/>
                          <a:cs typeface="Times New Roman" charset="0"/>
                        </a:rPr>
                        <a:t>20ns</a:t>
                      </a:r>
                    </a:p>
                  </a:txBody>
                  <a:tcPr/>
                </a:tc>
              </a:tr>
            </a:tbl>
          </a:graphicData>
        </a:graphic>
      </p:graphicFrame>
      <p:grpSp>
        <p:nvGrpSpPr>
          <p:cNvPr id="29" name="组合 2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311658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测距误差优化</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rPr>
              <a:t>-DTWR</a:t>
            </a:r>
          </a:p>
        </p:txBody>
      </p:sp>
      <p:graphicFrame>
        <p:nvGraphicFramePr>
          <p:cNvPr id="21" name="对象 20"/>
          <p:cNvGraphicFramePr/>
          <p:nvPr>
            <p:extLst>
              <p:ext uri="{D42A27DB-BD31-4B8C-83A1-F6EECF244321}">
                <p14:modId xmlns:p14="http://schemas.microsoft.com/office/powerpoint/2010/main" val="103789588"/>
              </p:ext>
            </p:extLst>
          </p:nvPr>
        </p:nvGraphicFramePr>
        <p:xfrm>
          <a:off x="883920" y="1684019"/>
          <a:ext cx="5317183" cy="1955661"/>
        </p:xfrm>
        <a:graphic>
          <a:graphicData uri="http://schemas.openxmlformats.org/presentationml/2006/ole">
            <mc:AlternateContent xmlns:mc="http://schemas.openxmlformats.org/markup-compatibility/2006">
              <mc:Choice xmlns:v="urn:schemas-microsoft-com:vml" Requires="v">
                <p:oleObj spid="_x0000_s8250" r:id="rId4" imgW="6604000" imgH="2565400" progId="Visio.Drawing.11">
                  <p:embed/>
                </p:oleObj>
              </mc:Choice>
              <mc:Fallback>
                <p:oleObj r:id="rId4" imgW="6604000" imgH="2565400" progId="Visio.Drawing.11">
                  <p:embed/>
                  <p:pic>
                    <p:nvPicPr>
                      <p:cNvPr id="0" name="图片 2"/>
                      <p:cNvPicPr/>
                      <p:nvPr/>
                    </p:nvPicPr>
                    <p:blipFill>
                      <a:blip r:embed="rId5"/>
                      <a:stretch>
                        <a:fillRect/>
                      </a:stretch>
                    </p:blipFill>
                    <p:spPr>
                      <a:xfrm>
                        <a:off x="883920" y="1684019"/>
                        <a:ext cx="5317183" cy="1955661"/>
                      </a:xfrm>
                      <a:prstGeom prst="rect">
                        <a:avLst/>
                      </a:prstGeom>
                    </p:spPr>
                  </p:pic>
                </p:oleObj>
              </mc:Fallback>
            </mc:AlternateContent>
          </a:graphicData>
        </a:graphic>
      </p:graphicFrame>
      <p:pic>
        <p:nvPicPr>
          <p:cNvPr id="26" name="图片 25"/>
          <p:cNvPicPr>
            <a:picLocks noChangeAspect="1"/>
          </p:cNvPicPr>
          <p:nvPr/>
        </p:nvPicPr>
        <p:blipFill>
          <a:blip r:embed="rId6"/>
          <a:stretch>
            <a:fillRect/>
          </a:stretch>
        </p:blipFill>
        <p:spPr>
          <a:xfrm>
            <a:off x="3831732" y="1392883"/>
            <a:ext cx="4523740" cy="2276475"/>
          </a:xfrm>
          <a:prstGeom prst="rect">
            <a:avLst/>
          </a:prstGeom>
        </p:spPr>
      </p:pic>
      <p:cxnSp>
        <p:nvCxnSpPr>
          <p:cNvPr id="105" name="直接连接符 127"/>
          <p:cNvCxnSpPr/>
          <p:nvPr/>
        </p:nvCxnSpPr>
        <p:spPr>
          <a:xfrm>
            <a:off x="1574577" y="4086115"/>
            <a:ext cx="0" cy="7588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flipH="1">
            <a:off x="754792" y="4131200"/>
            <a:ext cx="819785" cy="830997"/>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误差分析</a:t>
            </a:r>
          </a:p>
        </p:txBody>
      </p:sp>
      <p:graphicFrame>
        <p:nvGraphicFramePr>
          <p:cNvPr id="27" name="对象 -2147482590"/>
          <p:cNvGraphicFramePr>
            <a:graphicFrameLocks noChangeAspect="1"/>
          </p:cNvGraphicFramePr>
          <p:nvPr>
            <p:extLst>
              <p:ext uri="{D42A27DB-BD31-4B8C-83A1-F6EECF244321}">
                <p14:modId xmlns:p14="http://schemas.microsoft.com/office/powerpoint/2010/main" val="718171524"/>
              </p:ext>
            </p:extLst>
          </p:nvPr>
        </p:nvGraphicFramePr>
        <p:xfrm>
          <a:off x="1765712" y="3775600"/>
          <a:ext cx="3355975" cy="669290"/>
        </p:xfrm>
        <a:graphic>
          <a:graphicData uri="http://schemas.openxmlformats.org/presentationml/2006/ole">
            <mc:AlternateContent xmlns:mc="http://schemas.openxmlformats.org/markup-compatibility/2006">
              <mc:Choice xmlns:v="urn:schemas-microsoft-com:vml" Requires="v">
                <p:oleObj spid="_x0000_s8251" r:id="rId7" imgW="2311400" imgH="469900" progId="Equation.3">
                  <p:embed/>
                </p:oleObj>
              </mc:Choice>
              <mc:Fallback>
                <p:oleObj r:id="rId7" imgW="2311400" imgH="469900" progId="Equation.3">
                  <p:embed/>
                  <p:pic>
                    <p:nvPicPr>
                      <p:cNvPr id="0" name="图片 3075"/>
                      <p:cNvPicPr/>
                      <p:nvPr/>
                    </p:nvPicPr>
                    <p:blipFill>
                      <a:blip r:embed="rId8"/>
                      <a:stretch>
                        <a:fillRect/>
                      </a:stretch>
                    </p:blipFill>
                    <p:spPr>
                      <a:xfrm>
                        <a:off x="1765712" y="3775600"/>
                        <a:ext cx="3355975" cy="669290"/>
                      </a:xfrm>
                      <a:prstGeom prst="rect">
                        <a:avLst/>
                      </a:prstGeom>
                      <a:noFill/>
                      <a:ln w="38100">
                        <a:noFill/>
                        <a:miter/>
                      </a:ln>
                    </p:spPr>
                  </p:pic>
                </p:oleObj>
              </mc:Fallback>
            </mc:AlternateContent>
          </a:graphicData>
        </a:graphic>
      </p:graphicFrame>
      <p:graphicFrame>
        <p:nvGraphicFramePr>
          <p:cNvPr id="29" name="对象 28">
            <a:hlinkClick r:id="" action="ppaction://ole?verb=0"/>
          </p:cNvPr>
          <p:cNvGraphicFramePr>
            <a:graphicFrameLocks noChangeAspect="1"/>
          </p:cNvGraphicFramePr>
          <p:nvPr>
            <p:extLst>
              <p:ext uri="{D42A27DB-BD31-4B8C-83A1-F6EECF244321}">
                <p14:modId xmlns:p14="http://schemas.microsoft.com/office/powerpoint/2010/main" val="1450707728"/>
              </p:ext>
            </p:extLst>
          </p:nvPr>
        </p:nvGraphicFramePr>
        <p:xfrm>
          <a:off x="1765712" y="4483625"/>
          <a:ext cx="2012315" cy="483235"/>
        </p:xfrm>
        <a:graphic>
          <a:graphicData uri="http://schemas.openxmlformats.org/presentationml/2006/ole">
            <mc:AlternateContent xmlns:mc="http://schemas.openxmlformats.org/markup-compatibility/2006">
              <mc:Choice xmlns:v="urn:schemas-microsoft-com:vml" Requires="v">
                <p:oleObj spid="_x0000_s8252" r:id="rId9" imgW="1955800" imgH="469900" progId="Equation.KSEE3">
                  <p:embed/>
                </p:oleObj>
              </mc:Choice>
              <mc:Fallback>
                <p:oleObj r:id="rId9" imgW="1955800" imgH="469900" progId="Equation.KSEE3">
                  <p:embed/>
                  <p:pic>
                    <p:nvPicPr>
                      <p:cNvPr id="0" name="图片 1024"/>
                      <p:cNvPicPr/>
                      <p:nvPr/>
                    </p:nvPicPr>
                    <p:blipFill>
                      <a:blip r:embed="rId10"/>
                      <a:stretch>
                        <a:fillRect/>
                      </a:stretch>
                    </p:blipFill>
                    <p:spPr>
                      <a:xfrm>
                        <a:off x="1765712" y="4483625"/>
                        <a:ext cx="2012315" cy="483235"/>
                      </a:xfrm>
                      <a:prstGeom prst="rect">
                        <a:avLst/>
                      </a:prstGeom>
                    </p:spPr>
                  </p:pic>
                </p:oleObj>
              </mc:Fallback>
            </mc:AlternateContent>
          </a:graphicData>
        </a:graphic>
      </p:graphicFrame>
      <p:sp>
        <p:nvSpPr>
          <p:cNvPr id="30" name="文本框 29"/>
          <p:cNvSpPr txBox="1"/>
          <p:nvPr/>
        </p:nvSpPr>
        <p:spPr>
          <a:xfrm>
            <a:off x="1561464" y="5270500"/>
            <a:ext cx="4192271" cy="707886"/>
          </a:xfrm>
          <a:prstGeom prst="rect">
            <a:avLst/>
          </a:prstGeom>
          <a:noFill/>
          <a:ln w="9525">
            <a:noFill/>
          </a:ln>
        </p:spPr>
        <p:txBody>
          <a:bodyPr wrap="square">
            <a:spAutoFit/>
          </a:bodyPr>
          <a:lstStyle/>
          <a:p>
            <a:pPr indent="304800" algn="r" fontAlgn="auto">
              <a:lnSpc>
                <a:spcPts val="2400"/>
              </a:lnSpc>
            </a:pP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其中</a:t>
            </a:r>
            <a:r>
              <a:rPr lang="en-US" altLang="zh-CN" sz="2200" b="1" dirty="0" err="1">
                <a:solidFill>
                  <a:schemeClr val="bg1">
                    <a:lumMod val="50000"/>
                  </a:schemeClr>
                </a:solidFill>
                <a:latin typeface="微软雅黑" panose="020B0503020204020204" pitchFamily="34" charset="-122"/>
                <a:ea typeface="微软雅黑" panose="020B0503020204020204" pitchFamily="34" charset="-122"/>
              </a:rPr>
              <a:t>ka,kb</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是理想晶振的频率误差,一般为0.99998~1.00002。</a:t>
            </a:r>
          </a:p>
        </p:txBody>
      </p:sp>
      <p:cxnSp>
        <p:nvCxnSpPr>
          <p:cNvPr id="31" name="直接连接符 127"/>
          <p:cNvCxnSpPr/>
          <p:nvPr/>
        </p:nvCxnSpPr>
        <p:spPr>
          <a:xfrm>
            <a:off x="1494155" y="5270500"/>
            <a:ext cx="0" cy="7588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flipH="1">
            <a:off x="674370" y="5367020"/>
            <a:ext cx="81978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结论</a:t>
            </a:r>
          </a:p>
        </p:txBody>
      </p:sp>
      <p:sp>
        <p:nvSpPr>
          <p:cNvPr id="33" name="文本框 32"/>
          <p:cNvSpPr txBox="1"/>
          <p:nvPr/>
        </p:nvSpPr>
        <p:spPr>
          <a:xfrm>
            <a:off x="4947285" y="4742815"/>
            <a:ext cx="806450" cy="368300"/>
          </a:xfrm>
          <a:prstGeom prst="rect">
            <a:avLst/>
          </a:prstGeom>
          <a:solidFill>
            <a:schemeClr val="bg1">
              <a:lumMod val="65000"/>
            </a:schemeClr>
          </a:solidFill>
        </p:spPr>
        <p:txBody>
          <a:bodyPr wrap="square" rtlCol="0">
            <a:spAutoFit/>
          </a:bodyPr>
          <a:lstStyle/>
          <a:p>
            <a:r>
              <a:rPr lang="en-US" altLang="zh-CN" b="1">
                <a:latin typeface="Times New Roman" panose="02020603050405020304" charset="0"/>
              </a:rPr>
              <a:t>100m</a:t>
            </a:r>
          </a:p>
        </p:txBody>
      </p:sp>
      <p:sp>
        <p:nvSpPr>
          <p:cNvPr id="37" name="文本框 36"/>
          <p:cNvSpPr txBox="1"/>
          <p:nvPr/>
        </p:nvSpPr>
        <p:spPr>
          <a:xfrm>
            <a:off x="5995670" y="4448175"/>
            <a:ext cx="1003300" cy="368300"/>
          </a:xfrm>
          <a:prstGeom prst="rect">
            <a:avLst/>
          </a:prstGeom>
          <a:solidFill>
            <a:schemeClr val="bg1">
              <a:lumMod val="65000"/>
            </a:schemeClr>
          </a:solidFill>
        </p:spPr>
        <p:txBody>
          <a:bodyPr wrap="square" rtlCol="0">
            <a:spAutoFit/>
          </a:bodyPr>
          <a:lstStyle/>
          <a:p>
            <a:r>
              <a:rPr lang="en-US" altLang="zh-CN" b="1">
                <a:latin typeface="Times New Roman" panose="02020603050405020304" charset="0"/>
              </a:rPr>
              <a:t>333ns</a:t>
            </a:r>
          </a:p>
        </p:txBody>
      </p:sp>
      <p:sp>
        <p:nvSpPr>
          <p:cNvPr id="38" name="文本框 37"/>
          <p:cNvSpPr txBox="1"/>
          <p:nvPr/>
        </p:nvSpPr>
        <p:spPr>
          <a:xfrm>
            <a:off x="5995035" y="5004435"/>
            <a:ext cx="1003300" cy="368300"/>
          </a:xfrm>
          <a:prstGeom prst="rect">
            <a:avLst/>
          </a:prstGeom>
          <a:solidFill>
            <a:schemeClr val="bg1">
              <a:lumMod val="65000"/>
            </a:schemeClr>
          </a:solidFill>
        </p:spPr>
        <p:txBody>
          <a:bodyPr wrap="square" rtlCol="0">
            <a:spAutoFit/>
          </a:bodyPr>
          <a:lstStyle/>
          <a:p>
            <a:r>
              <a:rPr lang="en-US" altLang="zh-CN" b="1" dirty="0">
                <a:latin typeface="Times New Roman" panose="02020603050405020304" charset="0"/>
              </a:rPr>
              <a:t>20ppm</a:t>
            </a:r>
          </a:p>
        </p:txBody>
      </p:sp>
      <p:sp>
        <p:nvSpPr>
          <p:cNvPr id="39" name="文本框 38"/>
          <p:cNvSpPr txBox="1"/>
          <p:nvPr/>
        </p:nvSpPr>
        <p:spPr>
          <a:xfrm>
            <a:off x="7188835" y="4742815"/>
            <a:ext cx="806450" cy="368300"/>
          </a:xfrm>
          <a:prstGeom prst="rect">
            <a:avLst/>
          </a:prstGeom>
          <a:solidFill>
            <a:schemeClr val="bg1">
              <a:lumMod val="65000"/>
            </a:schemeClr>
          </a:solidFill>
        </p:spPr>
        <p:txBody>
          <a:bodyPr wrap="square" rtlCol="0">
            <a:spAutoFit/>
          </a:bodyPr>
          <a:lstStyle/>
          <a:p>
            <a:r>
              <a:rPr lang="en-US" altLang="zh-CN" b="1">
                <a:latin typeface="Times New Roman" panose="02020603050405020304" charset="0"/>
              </a:rPr>
              <a:t>6.7ps</a:t>
            </a:r>
          </a:p>
        </p:txBody>
      </p:sp>
      <p:sp>
        <p:nvSpPr>
          <p:cNvPr id="40" name="文本框 39"/>
          <p:cNvSpPr txBox="1"/>
          <p:nvPr/>
        </p:nvSpPr>
        <p:spPr>
          <a:xfrm>
            <a:off x="8216900" y="4742815"/>
            <a:ext cx="806450" cy="368300"/>
          </a:xfrm>
          <a:prstGeom prst="rect">
            <a:avLst/>
          </a:prstGeom>
          <a:solidFill>
            <a:schemeClr val="bg1">
              <a:lumMod val="65000"/>
            </a:schemeClr>
          </a:solidFill>
        </p:spPr>
        <p:txBody>
          <a:bodyPr wrap="square" rtlCol="0">
            <a:spAutoFit/>
          </a:bodyPr>
          <a:lstStyle/>
          <a:p>
            <a:r>
              <a:rPr lang="en-US" altLang="zh-CN" b="1">
                <a:latin typeface="Times New Roman" panose="02020603050405020304" charset="0"/>
              </a:rPr>
              <a:t>2.2cm</a:t>
            </a:r>
          </a:p>
        </p:txBody>
      </p:sp>
      <p:grpSp>
        <p:nvGrpSpPr>
          <p:cNvPr id="41" name="组合 40"/>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92735" y="-1206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236982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标签容量分析</a:t>
            </a:r>
          </a:p>
        </p:txBody>
      </p:sp>
      <p:cxnSp>
        <p:nvCxnSpPr>
          <p:cNvPr id="105" name="直接连接符 127"/>
          <p:cNvCxnSpPr/>
          <p:nvPr/>
        </p:nvCxnSpPr>
        <p:spPr>
          <a:xfrm flipH="1">
            <a:off x="1815705" y="2022602"/>
            <a:ext cx="0" cy="788237"/>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flipH="1">
            <a:off x="918599" y="2150196"/>
            <a:ext cx="81978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分析</a:t>
            </a:r>
          </a:p>
        </p:txBody>
      </p:sp>
      <p:sp>
        <p:nvSpPr>
          <p:cNvPr id="107" name="文本框 106"/>
          <p:cNvSpPr txBox="1"/>
          <p:nvPr/>
        </p:nvSpPr>
        <p:spPr>
          <a:xfrm>
            <a:off x="1918969" y="1886585"/>
            <a:ext cx="6930741" cy="1246495"/>
          </a:xfrm>
          <a:prstGeom prst="rect">
            <a:avLst/>
          </a:prstGeom>
          <a:noFill/>
        </p:spPr>
        <p:txBody>
          <a:bodyPr wrap="square" rtlCol="0">
            <a:spAutoFit/>
          </a:bodyPr>
          <a:lstStyle/>
          <a:p>
            <a:pPr marL="457200" indent="-457200" fontAlgn="auto">
              <a:lnSpc>
                <a:spcPts val="3000"/>
              </a:lnSpc>
              <a:buFont typeface="+mj-ea"/>
              <a:buAutoNum type="circleNumDbPlain"/>
            </a:pPr>
            <a:r>
              <a:rPr sz="2200" b="1" dirty="0" smtClean="0">
                <a:solidFill>
                  <a:schemeClr val="bg1">
                    <a:lumMod val="50000"/>
                  </a:schemeClr>
                </a:solidFill>
                <a:latin typeface="微软雅黑" panose="020B0503020204020204" pitchFamily="34" charset="-122"/>
                <a:ea typeface="微软雅黑" panose="020B0503020204020204" pitchFamily="34" charset="-122"/>
              </a:rPr>
              <a:t>时分多址技术带来固有的标签容量瓶颈</a:t>
            </a:r>
            <a:endParaRPr sz="2200" b="1" dirty="0">
              <a:solidFill>
                <a:schemeClr val="bg1">
                  <a:lumMod val="50000"/>
                </a:schemeClr>
              </a:solidFill>
              <a:latin typeface="微软雅黑" panose="020B0503020204020204" pitchFamily="34" charset="-122"/>
              <a:ea typeface="微软雅黑" panose="020B0503020204020204" pitchFamily="34" charset="-122"/>
            </a:endParaRPr>
          </a:p>
          <a:p>
            <a:pPr marL="457200" indent="-457200" fontAlgn="auto">
              <a:lnSpc>
                <a:spcPts val="3000"/>
              </a:lnSpc>
              <a:buFont typeface="+mj-ea"/>
              <a:buAutoNum type="circleNumDbPlain"/>
            </a:pPr>
            <a:r>
              <a:rPr lang="en-US" sz="2200" b="1" dirty="0" err="1" smtClean="0">
                <a:solidFill>
                  <a:schemeClr val="bg1">
                    <a:lumMod val="50000"/>
                  </a:schemeClr>
                </a:solidFill>
                <a:latin typeface="微软雅黑" panose="020B0503020204020204" pitchFamily="34" charset="-122"/>
                <a:ea typeface="微软雅黑" panose="020B0503020204020204" pitchFamily="34" charset="-122"/>
              </a:rPr>
              <a:t>DTWR</a:t>
            </a:r>
            <a:r>
              <a:rPr lang="en-US" sz="2200" b="1" dirty="0" err="1">
                <a:solidFill>
                  <a:schemeClr val="bg1">
                    <a:lumMod val="50000"/>
                  </a:schemeClr>
                </a:solidFill>
                <a:latin typeface="微软雅黑" panose="020B0503020204020204" pitchFamily="34" charset="-122"/>
                <a:ea typeface="微软雅黑" panose="020B0503020204020204" pitchFamily="34" charset="-122"/>
              </a:rPr>
              <a:t>测距模式在解决晶振偏移带来的测距误差的问题的同时，带来单次定位时间周期增大问题</a:t>
            </a:r>
            <a:r>
              <a:rPr lang="en-US" sz="2200" b="1" dirty="0">
                <a:solidFill>
                  <a:schemeClr val="bg1">
                    <a:lumMod val="50000"/>
                  </a:schemeClr>
                </a:solidFill>
                <a:latin typeface="微软雅黑" panose="020B0503020204020204" pitchFamily="34" charset="-122"/>
                <a:ea typeface="微软雅黑" panose="020B0503020204020204" pitchFamily="34" charset="-122"/>
              </a:rPr>
              <a:t>。</a:t>
            </a:r>
          </a:p>
        </p:txBody>
      </p:sp>
      <p:cxnSp>
        <p:nvCxnSpPr>
          <p:cNvPr id="9" name="直接连接符 127"/>
          <p:cNvCxnSpPr/>
          <p:nvPr/>
        </p:nvCxnSpPr>
        <p:spPr>
          <a:xfrm flipH="1">
            <a:off x="2487770" y="3876602"/>
            <a:ext cx="0" cy="788237"/>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flipH="1">
            <a:off x="833343" y="3980594"/>
            <a:ext cx="1494231"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解决方案</a:t>
            </a:r>
          </a:p>
        </p:txBody>
      </p:sp>
      <p:sp>
        <p:nvSpPr>
          <p:cNvPr id="21" name="文本框 20"/>
          <p:cNvSpPr txBox="1"/>
          <p:nvPr/>
        </p:nvSpPr>
        <p:spPr>
          <a:xfrm>
            <a:off x="2561665" y="3876602"/>
            <a:ext cx="4149725" cy="838819"/>
          </a:xfrm>
          <a:prstGeom prst="rect">
            <a:avLst/>
          </a:prstGeom>
          <a:noFill/>
        </p:spPr>
        <p:txBody>
          <a:bodyPr wrap="square" rtlCol="0">
            <a:spAutoFit/>
          </a:bodyPr>
          <a:lstStyle/>
          <a:p>
            <a:pPr marL="457200" indent="-457200" algn="l" fontAlgn="auto">
              <a:lnSpc>
                <a:spcPts val="3000"/>
              </a:lnSpc>
              <a:buFont typeface="+mj-ea"/>
              <a:buAutoNum type="circleNumDbPlain"/>
            </a:pPr>
            <a:r>
              <a:rPr lang="en-US" altLang="zh-CN" sz="2200" b="1" dirty="0" smtClean="0">
                <a:solidFill>
                  <a:schemeClr val="bg1">
                    <a:lumMod val="50000"/>
                  </a:schemeClr>
                </a:solidFill>
                <a:latin typeface="微软雅黑" panose="020B0503020204020204" pitchFamily="34" charset="-122"/>
                <a:ea typeface="微软雅黑" panose="020B0503020204020204" pitchFamily="34" charset="-122"/>
                <a:sym typeface="+mn-ea"/>
              </a:rPr>
              <a:t>SDTWR</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测距模式</a:t>
            </a:r>
          </a:p>
          <a:p>
            <a:pPr marL="457200" indent="-457200" algn="l" fontAlgn="auto">
              <a:lnSpc>
                <a:spcPts val="3000"/>
              </a:lnSpc>
              <a:buFont typeface="+mj-ea"/>
              <a:buAutoNum type="circleNumDbPlain"/>
            </a:pPr>
            <a:r>
              <a:rPr lang="zh-CN" altLang="zh-CN" sz="2200" b="1" dirty="0" smtClean="0">
                <a:solidFill>
                  <a:schemeClr val="bg1">
                    <a:lumMod val="50000"/>
                  </a:schemeClr>
                </a:solidFill>
                <a:latin typeface="微软雅黑" panose="020B0503020204020204" pitchFamily="34" charset="-122"/>
                <a:ea typeface="微软雅黑" panose="020B0503020204020204" pitchFamily="34" charset="-122"/>
                <a:sym typeface="+mn-ea"/>
              </a:rPr>
              <a:t>标签多</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级</a:t>
            </a:r>
            <a:r>
              <a:rPr lang="zh-CN" altLang="zh-CN" sz="2200" b="1" dirty="0" smtClean="0">
                <a:solidFill>
                  <a:schemeClr val="bg1">
                    <a:lumMod val="50000"/>
                  </a:schemeClr>
                </a:solidFill>
                <a:latin typeface="微软雅黑" panose="020B0503020204020204" pitchFamily="34" charset="-122"/>
                <a:ea typeface="微软雅黑" panose="020B0503020204020204" pitchFamily="34" charset="-122"/>
                <a:sym typeface="+mn-ea"/>
              </a:rPr>
              <a:t>优先</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策略</a:t>
            </a:r>
            <a:r>
              <a:rPr lang="zh-CN" altLang="zh-CN" sz="2200" b="1" dirty="0" smtClean="0">
                <a:solidFill>
                  <a:schemeClr val="bg1">
                    <a:lumMod val="50000"/>
                  </a:schemeClr>
                </a:solidFill>
                <a:latin typeface="微软雅黑" panose="020B0503020204020204" pitchFamily="34" charset="-122"/>
                <a:ea typeface="微软雅黑" panose="020B0503020204020204" pitchFamily="34" charset="-122"/>
                <a:sym typeface="+mn-ea"/>
              </a:rPr>
              <a:t> </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78130" y="-2857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282194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标签容量解决方案</a:t>
            </a:r>
          </a:p>
        </p:txBody>
      </p:sp>
      <p:graphicFrame>
        <p:nvGraphicFramePr>
          <p:cNvPr id="2" name="对象 -2147482583"/>
          <p:cNvGraphicFramePr>
            <a:graphicFrameLocks noChangeAspect="1"/>
          </p:cNvGraphicFramePr>
          <p:nvPr/>
        </p:nvGraphicFramePr>
        <p:xfrm>
          <a:off x="762953" y="2301240"/>
          <a:ext cx="4830445" cy="1819910"/>
        </p:xfrm>
        <a:graphic>
          <a:graphicData uri="http://schemas.openxmlformats.org/presentationml/2006/ole">
            <mc:AlternateContent xmlns:mc="http://schemas.openxmlformats.org/markup-compatibility/2006">
              <mc:Choice xmlns:v="urn:schemas-microsoft-com:vml" Requires="v">
                <p:oleObj spid="_x0000_s9235" r:id="rId4" imgW="4648200" imgH="2273300" progId="Visio.Drawing.11">
                  <p:embed/>
                </p:oleObj>
              </mc:Choice>
              <mc:Fallback>
                <p:oleObj r:id="rId4" imgW="4648200" imgH="2273300" progId="Visio.Drawing.11">
                  <p:embed/>
                  <p:pic>
                    <p:nvPicPr>
                      <p:cNvPr id="0" name="图片 3075"/>
                      <p:cNvPicPr/>
                      <p:nvPr/>
                    </p:nvPicPr>
                    <p:blipFill>
                      <a:blip r:embed="rId5"/>
                      <a:stretch>
                        <a:fillRect/>
                      </a:stretch>
                    </p:blipFill>
                    <p:spPr>
                      <a:xfrm>
                        <a:off x="762953" y="2301240"/>
                        <a:ext cx="4830445" cy="1819910"/>
                      </a:xfrm>
                      <a:prstGeom prst="rect">
                        <a:avLst/>
                      </a:prstGeom>
                      <a:noFill/>
                      <a:ln w="38100">
                        <a:noFill/>
                        <a:miter/>
                      </a:ln>
                    </p:spPr>
                  </p:pic>
                </p:oleObj>
              </mc:Fallback>
            </mc:AlternateContent>
          </a:graphicData>
        </a:graphic>
      </p:graphicFrame>
      <p:sp>
        <p:nvSpPr>
          <p:cNvPr id="3" name="文本框 2"/>
          <p:cNvSpPr txBox="1"/>
          <p:nvPr/>
        </p:nvSpPr>
        <p:spPr>
          <a:xfrm>
            <a:off x="1179829" y="4704715"/>
            <a:ext cx="3696091" cy="1217449"/>
          </a:xfrm>
          <a:prstGeom prst="rect">
            <a:avLst/>
          </a:prstGeom>
          <a:noFill/>
          <a:ln w="9525">
            <a:noFill/>
          </a:ln>
        </p:spPr>
        <p:txBody>
          <a:bodyPr wrap="square">
            <a:spAutoFit/>
          </a:bodyPr>
          <a:lstStyle/>
          <a:p>
            <a:pPr indent="0" fontAlgn="auto">
              <a:lnSpc>
                <a:spcPts val="3000"/>
              </a:lnSpc>
            </a:pP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DTWR  = 13</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次报文传输</a:t>
            </a:r>
          </a:p>
          <a:p>
            <a:pPr indent="0" fontAlgn="auto">
              <a:lnSpc>
                <a:spcPts val="3000"/>
              </a:lnSpc>
            </a:pP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SDTWR = 5</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次报文传输</a:t>
            </a:r>
          </a:p>
          <a:p>
            <a:pPr indent="0" fontAlgn="auto">
              <a:lnSpc>
                <a:spcPts val="3000"/>
              </a:lnSpc>
            </a:pP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理论上时隙利用率提高</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60%</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1" name="直接连接符 127"/>
          <p:cNvCxnSpPr/>
          <p:nvPr/>
        </p:nvCxnSpPr>
        <p:spPr>
          <a:xfrm>
            <a:off x="899795" y="1837055"/>
            <a:ext cx="5715" cy="46418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flipH="1">
            <a:off x="943609" y="1869440"/>
            <a:ext cx="1358105" cy="461665"/>
          </a:xfrm>
          <a:prstGeom prst="rect">
            <a:avLst/>
          </a:prstGeom>
          <a:noFill/>
        </p:spPr>
        <p:txBody>
          <a:bodyPr wrap="square" rtlCol="0">
            <a:spAutoFit/>
          </a:bodyPr>
          <a:lstStyle/>
          <a:p>
            <a:pPr algn="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SDTWR</a:t>
            </a:r>
          </a:p>
        </p:txBody>
      </p:sp>
      <p:cxnSp>
        <p:nvCxnSpPr>
          <p:cNvPr id="25" name="直接连接符 127"/>
          <p:cNvCxnSpPr/>
          <p:nvPr/>
        </p:nvCxnSpPr>
        <p:spPr>
          <a:xfrm flipH="1">
            <a:off x="1076960" y="4652645"/>
            <a:ext cx="5080" cy="111823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flipH="1">
            <a:off x="558165" y="4858385"/>
            <a:ext cx="523875" cy="830997"/>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分析</a:t>
            </a:r>
          </a:p>
        </p:txBody>
      </p:sp>
      <p:grpSp>
        <p:nvGrpSpPr>
          <p:cNvPr id="28" name="组合 2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4094533" y="1057454"/>
            <a:ext cx="5388907" cy="846320"/>
            <a:chOff x="5663618" y="1282567"/>
            <a:chExt cx="5388907" cy="846320"/>
          </a:xfrm>
        </p:grpSpPr>
        <p:sp>
          <p:nvSpPr>
            <p:cNvPr id="92" name="任意多边形 91"/>
            <p:cNvSpPr/>
            <p:nvPr/>
          </p:nvSpPr>
          <p:spPr>
            <a:xfrm>
              <a:off x="5663618" y="1282567"/>
              <a:ext cx="929450" cy="846320"/>
            </a:xfrm>
            <a:custGeom>
              <a:avLst/>
              <a:gdLst>
                <a:gd name="connsiteX0" fmla="*/ 141056 w 929450"/>
                <a:gd name="connsiteY0" fmla="*/ 0 h 846320"/>
                <a:gd name="connsiteX1" fmla="*/ 723708 w 929450"/>
                <a:gd name="connsiteY1" fmla="*/ 0 h 846320"/>
                <a:gd name="connsiteX2" fmla="*/ 864764 w 929450"/>
                <a:gd name="connsiteY2" fmla="*/ 141056 h 846320"/>
                <a:gd name="connsiteX3" fmla="*/ 864764 w 929450"/>
                <a:gd name="connsiteY3" fmla="*/ 358474 h 846320"/>
                <a:gd name="connsiteX4" fmla="*/ 929450 w 929450"/>
                <a:gd name="connsiteY4" fmla="*/ 423160 h 846320"/>
                <a:gd name="connsiteX5" fmla="*/ 864764 w 929450"/>
                <a:gd name="connsiteY5" fmla="*/ 487846 h 846320"/>
                <a:gd name="connsiteX6" fmla="*/ 864764 w 929450"/>
                <a:gd name="connsiteY6" fmla="*/ 705264 h 846320"/>
                <a:gd name="connsiteX7" fmla="*/ 723708 w 929450"/>
                <a:gd name="connsiteY7" fmla="*/ 846320 h 846320"/>
                <a:gd name="connsiteX8" fmla="*/ 141056 w 929450"/>
                <a:gd name="connsiteY8" fmla="*/ 846320 h 846320"/>
                <a:gd name="connsiteX9" fmla="*/ 0 w 929450"/>
                <a:gd name="connsiteY9" fmla="*/ 705264 h 846320"/>
                <a:gd name="connsiteX10" fmla="*/ 0 w 929450"/>
                <a:gd name="connsiteY10" fmla="*/ 141056 h 846320"/>
                <a:gd name="connsiteX11" fmla="*/ 141056 w 929450"/>
                <a:gd name="connsiteY11" fmla="*/ 0 h 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450" h="846320">
                  <a:moveTo>
                    <a:pt x="141056" y="0"/>
                  </a:moveTo>
                  <a:lnTo>
                    <a:pt x="723708" y="0"/>
                  </a:lnTo>
                  <a:cubicBezTo>
                    <a:pt x="801611" y="0"/>
                    <a:pt x="864764" y="63153"/>
                    <a:pt x="864764" y="141056"/>
                  </a:cubicBezTo>
                  <a:lnTo>
                    <a:pt x="864764" y="358474"/>
                  </a:lnTo>
                  <a:lnTo>
                    <a:pt x="929450" y="423160"/>
                  </a:lnTo>
                  <a:lnTo>
                    <a:pt x="864764" y="487846"/>
                  </a:lnTo>
                  <a:lnTo>
                    <a:pt x="864764" y="705264"/>
                  </a:lnTo>
                  <a:cubicBezTo>
                    <a:pt x="864764" y="783167"/>
                    <a:pt x="801611" y="846320"/>
                    <a:pt x="723708" y="846320"/>
                  </a:cubicBezTo>
                  <a:lnTo>
                    <a:pt x="141056" y="846320"/>
                  </a:lnTo>
                  <a:cubicBezTo>
                    <a:pt x="63153" y="846320"/>
                    <a:pt x="0" y="783167"/>
                    <a:pt x="0" y="705264"/>
                  </a:cubicBezTo>
                  <a:lnTo>
                    <a:pt x="0" y="141056"/>
                  </a:lnTo>
                  <a:cubicBezTo>
                    <a:pt x="0" y="63153"/>
                    <a:pt x="63153" y="0"/>
                    <a:pt x="14105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prstClr val="white"/>
                </a:solidFill>
              </a:endParaRPr>
            </a:p>
          </p:txBody>
        </p:sp>
        <p:sp>
          <p:nvSpPr>
            <p:cNvPr id="93" name="文本框 92"/>
            <p:cNvSpPr txBox="1"/>
            <p:nvPr/>
          </p:nvSpPr>
          <p:spPr>
            <a:xfrm>
              <a:off x="5745647" y="1382362"/>
              <a:ext cx="700706" cy="646731"/>
            </a:xfrm>
            <a:prstGeom prst="roundRect">
              <a:avLst/>
            </a:prstGeom>
            <a:noFill/>
          </p:spPr>
          <p:txBody>
            <a:bodyPr wrap="none" rtlCol="0" anchor="ctr">
              <a:spAutoFit/>
            </a:bodyPr>
            <a:lstStyle/>
            <a:p>
              <a:pPr algn="ctr"/>
              <a:r>
                <a:rPr lang="en-US" altLang="zh-CN" sz="32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01</a:t>
              </a:r>
              <a:endParaRPr lang="zh-CN" altLang="en-US" sz="32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94" name="文本框 93"/>
            <p:cNvSpPr txBox="1"/>
            <p:nvPr/>
          </p:nvSpPr>
          <p:spPr>
            <a:xfrm>
              <a:off x="6685580" y="1479263"/>
              <a:ext cx="4366945"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课题介绍</a:t>
              </a:r>
            </a:p>
          </p:txBody>
        </p:sp>
      </p:grpSp>
      <p:grpSp>
        <p:nvGrpSpPr>
          <p:cNvPr id="100" name="组合 99"/>
          <p:cNvGrpSpPr/>
          <p:nvPr/>
        </p:nvGrpSpPr>
        <p:grpSpPr>
          <a:xfrm>
            <a:off x="141605" y="1480820"/>
            <a:ext cx="3736340" cy="3779520"/>
            <a:chOff x="1679673" y="1544679"/>
            <a:chExt cx="3773710" cy="3773714"/>
          </a:xfrm>
        </p:grpSpPr>
        <p:sp>
          <p:nvSpPr>
            <p:cNvPr id="101" name="椭圆 100"/>
            <p:cNvSpPr/>
            <p:nvPr/>
          </p:nvSpPr>
          <p:spPr>
            <a:xfrm>
              <a:off x="1679673" y="1544679"/>
              <a:ext cx="3773710" cy="3773714"/>
            </a:xfrm>
            <a:prstGeom prst="ellipse">
              <a:avLst/>
            </a:prstGeom>
            <a:gradFill>
              <a:gsLst>
                <a:gs pos="100000">
                  <a:srgbClr val="DEDEDE"/>
                </a:gs>
                <a:gs pos="0">
                  <a:schemeClr val="bg1"/>
                </a:gs>
              </a:gsLst>
              <a:lin ang="2700000" scaled="1"/>
            </a:gradFill>
            <a:ln w="19050">
              <a:solidFill>
                <a:schemeClr val="bg1">
                  <a:lumMod val="95000"/>
                </a:schemeClr>
              </a:solid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endParaRPr>
            </a:p>
          </p:txBody>
        </p:sp>
        <p:sp>
          <p:nvSpPr>
            <p:cNvPr id="102" name="文本框 101"/>
            <p:cNvSpPr txBox="1"/>
            <p:nvPr/>
          </p:nvSpPr>
          <p:spPr>
            <a:xfrm>
              <a:off x="2014458" y="3047317"/>
              <a:ext cx="3246519" cy="705669"/>
            </a:xfrm>
            <a:prstGeom prst="rect">
              <a:avLst/>
            </a:prstGeom>
            <a:noFill/>
          </p:spPr>
          <p:txBody>
            <a:bodyPr wrap="square" rtlCol="0">
              <a:spAutoFit/>
            </a:bodyPr>
            <a:lstStyle/>
            <a:p>
              <a:pPr algn="ctr"/>
              <a:r>
                <a:rPr lang="en-US" altLang="zh-CN" sz="4000" b="1" dirty="0">
                  <a:solidFill>
                    <a:srgbClr val="888688"/>
                  </a:solidFill>
                  <a:effectLst>
                    <a:innerShdw blurRad="63500" dist="50800" dir="13500000">
                      <a:prstClr val="black">
                        <a:alpha val="35000"/>
                      </a:prstClr>
                    </a:innerShdw>
                  </a:effectLst>
                  <a:ea typeface="微软雅黑" panose="020B0503020204020204" pitchFamily="34" charset="-122"/>
                </a:rPr>
                <a:t>CONTENTS</a:t>
              </a:r>
              <a:endParaRPr lang="zh-CN" altLang="en-US" sz="4000" b="1" dirty="0">
                <a:solidFill>
                  <a:srgbClr val="888688"/>
                </a:solidFill>
                <a:effectLst>
                  <a:innerShdw blurRad="63500" dist="50800" dir="13500000">
                    <a:prstClr val="black">
                      <a:alpha val="35000"/>
                    </a:prstClr>
                  </a:innerShdw>
                </a:effectLst>
                <a:ea typeface="微软雅黑" panose="020B0503020204020204" pitchFamily="34" charset="-122"/>
              </a:endParaRPr>
            </a:p>
          </p:txBody>
        </p:sp>
        <p:grpSp>
          <p:nvGrpSpPr>
            <p:cNvPr id="103" name="组合 102"/>
            <p:cNvGrpSpPr/>
            <p:nvPr/>
          </p:nvGrpSpPr>
          <p:grpSpPr>
            <a:xfrm>
              <a:off x="2483984" y="3752850"/>
              <a:ext cx="2376720" cy="45719"/>
              <a:chOff x="2647876" y="3752850"/>
              <a:chExt cx="2759297" cy="45719"/>
            </a:xfrm>
          </p:grpSpPr>
          <p:sp>
            <p:nvSpPr>
              <p:cNvPr id="104" name="矩形 103"/>
              <p:cNvSpPr/>
              <p:nvPr/>
            </p:nvSpPr>
            <p:spPr>
              <a:xfrm>
                <a:off x="3526519" y="3752850"/>
                <a:ext cx="423303" cy="45719"/>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4505275" y="3752850"/>
                <a:ext cx="423303" cy="45719"/>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2647876" y="3752850"/>
                <a:ext cx="423303"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015897" y="3752850"/>
                <a:ext cx="423303" cy="45719"/>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3037141" y="3752850"/>
                <a:ext cx="423303" cy="45719"/>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4983870" y="3752850"/>
                <a:ext cx="423303" cy="45719"/>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0" name="组合 3"/>
          <p:cNvGrpSpPr/>
          <p:nvPr/>
        </p:nvGrpSpPr>
        <p:grpSpPr>
          <a:xfrm>
            <a:off x="4094533" y="3074077"/>
            <a:ext cx="5388908" cy="846320"/>
            <a:chOff x="5663618" y="1282567"/>
            <a:chExt cx="5388908" cy="846320"/>
          </a:xfrm>
        </p:grpSpPr>
        <p:sp>
          <p:nvSpPr>
            <p:cNvPr id="111" name="任意多边形 65"/>
            <p:cNvSpPr/>
            <p:nvPr/>
          </p:nvSpPr>
          <p:spPr>
            <a:xfrm>
              <a:off x="5663618" y="1282567"/>
              <a:ext cx="929450" cy="846320"/>
            </a:xfrm>
            <a:custGeom>
              <a:avLst/>
              <a:gdLst>
                <a:gd name="connsiteX0" fmla="*/ 141056 w 929450"/>
                <a:gd name="connsiteY0" fmla="*/ 0 h 846320"/>
                <a:gd name="connsiteX1" fmla="*/ 723708 w 929450"/>
                <a:gd name="connsiteY1" fmla="*/ 0 h 846320"/>
                <a:gd name="connsiteX2" fmla="*/ 864764 w 929450"/>
                <a:gd name="connsiteY2" fmla="*/ 141056 h 846320"/>
                <a:gd name="connsiteX3" fmla="*/ 864764 w 929450"/>
                <a:gd name="connsiteY3" fmla="*/ 358474 h 846320"/>
                <a:gd name="connsiteX4" fmla="*/ 929450 w 929450"/>
                <a:gd name="connsiteY4" fmla="*/ 423160 h 846320"/>
                <a:gd name="connsiteX5" fmla="*/ 864764 w 929450"/>
                <a:gd name="connsiteY5" fmla="*/ 487846 h 846320"/>
                <a:gd name="connsiteX6" fmla="*/ 864764 w 929450"/>
                <a:gd name="connsiteY6" fmla="*/ 705264 h 846320"/>
                <a:gd name="connsiteX7" fmla="*/ 723708 w 929450"/>
                <a:gd name="connsiteY7" fmla="*/ 846320 h 846320"/>
                <a:gd name="connsiteX8" fmla="*/ 141056 w 929450"/>
                <a:gd name="connsiteY8" fmla="*/ 846320 h 846320"/>
                <a:gd name="connsiteX9" fmla="*/ 0 w 929450"/>
                <a:gd name="connsiteY9" fmla="*/ 705264 h 846320"/>
                <a:gd name="connsiteX10" fmla="*/ 0 w 929450"/>
                <a:gd name="connsiteY10" fmla="*/ 141056 h 846320"/>
                <a:gd name="connsiteX11" fmla="*/ 141056 w 929450"/>
                <a:gd name="connsiteY11" fmla="*/ 0 h 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450" h="846320">
                  <a:moveTo>
                    <a:pt x="141056" y="0"/>
                  </a:moveTo>
                  <a:lnTo>
                    <a:pt x="723708" y="0"/>
                  </a:lnTo>
                  <a:cubicBezTo>
                    <a:pt x="801611" y="0"/>
                    <a:pt x="864764" y="63153"/>
                    <a:pt x="864764" y="141056"/>
                  </a:cubicBezTo>
                  <a:lnTo>
                    <a:pt x="864764" y="358474"/>
                  </a:lnTo>
                  <a:lnTo>
                    <a:pt x="929450" y="423160"/>
                  </a:lnTo>
                  <a:lnTo>
                    <a:pt x="864764" y="487846"/>
                  </a:lnTo>
                  <a:lnTo>
                    <a:pt x="864764" y="705264"/>
                  </a:lnTo>
                  <a:cubicBezTo>
                    <a:pt x="864764" y="783167"/>
                    <a:pt x="801611" y="846320"/>
                    <a:pt x="723708" y="846320"/>
                  </a:cubicBezTo>
                  <a:lnTo>
                    <a:pt x="141056" y="846320"/>
                  </a:lnTo>
                  <a:cubicBezTo>
                    <a:pt x="63153" y="846320"/>
                    <a:pt x="0" y="783167"/>
                    <a:pt x="0" y="705264"/>
                  </a:cubicBezTo>
                  <a:lnTo>
                    <a:pt x="0" y="141056"/>
                  </a:lnTo>
                  <a:cubicBezTo>
                    <a:pt x="0" y="63153"/>
                    <a:pt x="63153" y="0"/>
                    <a:pt x="14105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prstClr val="white"/>
                </a:solidFill>
              </a:endParaRPr>
            </a:p>
          </p:txBody>
        </p:sp>
        <p:sp>
          <p:nvSpPr>
            <p:cNvPr id="112" name="文本框 111"/>
            <p:cNvSpPr txBox="1"/>
            <p:nvPr/>
          </p:nvSpPr>
          <p:spPr>
            <a:xfrm>
              <a:off x="5745661" y="1382376"/>
              <a:ext cx="700678" cy="646703"/>
            </a:xfrm>
            <a:prstGeom prst="roundRect">
              <a:avLst/>
            </a:prstGeom>
            <a:noFill/>
          </p:spPr>
          <p:txBody>
            <a:bodyPr wrap="none" rtlCol="0" anchor="ctr">
              <a:spAutoFit/>
            </a:bodyPr>
            <a:lstStyle/>
            <a:p>
              <a:pPr algn="ctr"/>
              <a:r>
                <a:rPr lang="en-US" altLang="zh-CN" sz="3200" b="1" dirty="0" smtClean="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03</a:t>
              </a:r>
              <a:endParaRPr lang="zh-CN" altLang="en-US" sz="32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113" name="文本框 112"/>
            <p:cNvSpPr txBox="1"/>
            <p:nvPr/>
          </p:nvSpPr>
          <p:spPr>
            <a:xfrm>
              <a:off x="6685580" y="1479263"/>
              <a:ext cx="436694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定位算法研究与实现</a:t>
              </a:r>
              <a:endParaRPr lang="zh-CN" altLang="en-US" sz="2800"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endParaRPr>
            </a:p>
          </p:txBody>
        </p:sp>
      </p:grpSp>
      <p:grpSp>
        <p:nvGrpSpPr>
          <p:cNvPr id="114" name="组合 3"/>
          <p:cNvGrpSpPr/>
          <p:nvPr/>
        </p:nvGrpSpPr>
        <p:grpSpPr>
          <a:xfrm>
            <a:off x="4094533" y="2058077"/>
            <a:ext cx="5388908" cy="846320"/>
            <a:chOff x="5663618" y="1282567"/>
            <a:chExt cx="5388908" cy="846320"/>
          </a:xfrm>
        </p:grpSpPr>
        <p:sp>
          <p:nvSpPr>
            <p:cNvPr id="115" name="任意多边形 65"/>
            <p:cNvSpPr/>
            <p:nvPr/>
          </p:nvSpPr>
          <p:spPr>
            <a:xfrm>
              <a:off x="5663618" y="1282567"/>
              <a:ext cx="929450" cy="846320"/>
            </a:xfrm>
            <a:custGeom>
              <a:avLst/>
              <a:gdLst>
                <a:gd name="connsiteX0" fmla="*/ 141056 w 929450"/>
                <a:gd name="connsiteY0" fmla="*/ 0 h 846320"/>
                <a:gd name="connsiteX1" fmla="*/ 723708 w 929450"/>
                <a:gd name="connsiteY1" fmla="*/ 0 h 846320"/>
                <a:gd name="connsiteX2" fmla="*/ 864764 w 929450"/>
                <a:gd name="connsiteY2" fmla="*/ 141056 h 846320"/>
                <a:gd name="connsiteX3" fmla="*/ 864764 w 929450"/>
                <a:gd name="connsiteY3" fmla="*/ 358474 h 846320"/>
                <a:gd name="connsiteX4" fmla="*/ 929450 w 929450"/>
                <a:gd name="connsiteY4" fmla="*/ 423160 h 846320"/>
                <a:gd name="connsiteX5" fmla="*/ 864764 w 929450"/>
                <a:gd name="connsiteY5" fmla="*/ 487846 h 846320"/>
                <a:gd name="connsiteX6" fmla="*/ 864764 w 929450"/>
                <a:gd name="connsiteY6" fmla="*/ 705264 h 846320"/>
                <a:gd name="connsiteX7" fmla="*/ 723708 w 929450"/>
                <a:gd name="connsiteY7" fmla="*/ 846320 h 846320"/>
                <a:gd name="connsiteX8" fmla="*/ 141056 w 929450"/>
                <a:gd name="connsiteY8" fmla="*/ 846320 h 846320"/>
                <a:gd name="connsiteX9" fmla="*/ 0 w 929450"/>
                <a:gd name="connsiteY9" fmla="*/ 705264 h 846320"/>
                <a:gd name="connsiteX10" fmla="*/ 0 w 929450"/>
                <a:gd name="connsiteY10" fmla="*/ 141056 h 846320"/>
                <a:gd name="connsiteX11" fmla="*/ 141056 w 929450"/>
                <a:gd name="connsiteY11" fmla="*/ 0 h 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450" h="846320">
                  <a:moveTo>
                    <a:pt x="141056" y="0"/>
                  </a:moveTo>
                  <a:lnTo>
                    <a:pt x="723708" y="0"/>
                  </a:lnTo>
                  <a:cubicBezTo>
                    <a:pt x="801611" y="0"/>
                    <a:pt x="864764" y="63153"/>
                    <a:pt x="864764" y="141056"/>
                  </a:cubicBezTo>
                  <a:lnTo>
                    <a:pt x="864764" y="358474"/>
                  </a:lnTo>
                  <a:lnTo>
                    <a:pt x="929450" y="423160"/>
                  </a:lnTo>
                  <a:lnTo>
                    <a:pt x="864764" y="487846"/>
                  </a:lnTo>
                  <a:lnTo>
                    <a:pt x="864764" y="705264"/>
                  </a:lnTo>
                  <a:cubicBezTo>
                    <a:pt x="864764" y="783167"/>
                    <a:pt x="801611" y="846320"/>
                    <a:pt x="723708" y="846320"/>
                  </a:cubicBezTo>
                  <a:lnTo>
                    <a:pt x="141056" y="846320"/>
                  </a:lnTo>
                  <a:cubicBezTo>
                    <a:pt x="63153" y="846320"/>
                    <a:pt x="0" y="783167"/>
                    <a:pt x="0" y="705264"/>
                  </a:cubicBezTo>
                  <a:lnTo>
                    <a:pt x="0" y="141056"/>
                  </a:lnTo>
                  <a:cubicBezTo>
                    <a:pt x="0" y="63153"/>
                    <a:pt x="63153" y="0"/>
                    <a:pt x="14105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prstClr val="white"/>
                </a:solidFill>
              </a:endParaRPr>
            </a:p>
          </p:txBody>
        </p:sp>
        <p:sp>
          <p:nvSpPr>
            <p:cNvPr id="116" name="文本框 115"/>
            <p:cNvSpPr txBox="1"/>
            <p:nvPr/>
          </p:nvSpPr>
          <p:spPr>
            <a:xfrm>
              <a:off x="5745647" y="1382362"/>
              <a:ext cx="700706" cy="646731"/>
            </a:xfrm>
            <a:prstGeom prst="roundRect">
              <a:avLst/>
            </a:prstGeom>
            <a:noFill/>
          </p:spPr>
          <p:txBody>
            <a:bodyPr wrap="none" rtlCol="0" anchor="ctr">
              <a:spAutoFit/>
            </a:bodyPr>
            <a:lstStyle/>
            <a:p>
              <a:pPr algn="ctr"/>
              <a:r>
                <a:rPr lang="en-US" altLang="zh-CN" sz="3200" b="1" dirty="0" smtClean="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02</a:t>
              </a:r>
              <a:endParaRPr lang="zh-CN" altLang="en-US" sz="32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117" name="文本框 116"/>
            <p:cNvSpPr txBox="1"/>
            <p:nvPr/>
          </p:nvSpPr>
          <p:spPr>
            <a:xfrm>
              <a:off x="6685580" y="1479263"/>
              <a:ext cx="436694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系统总体设计方案</a:t>
              </a:r>
              <a:endParaRPr lang="zh-CN" altLang="en-US" sz="2800"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endParaRPr>
            </a:p>
          </p:txBody>
        </p:sp>
      </p:grpSp>
      <p:grpSp>
        <p:nvGrpSpPr>
          <p:cNvPr id="118" name="组合 3"/>
          <p:cNvGrpSpPr/>
          <p:nvPr/>
        </p:nvGrpSpPr>
        <p:grpSpPr>
          <a:xfrm>
            <a:off x="4094533" y="4103412"/>
            <a:ext cx="5388908" cy="846320"/>
            <a:chOff x="5663618" y="1282567"/>
            <a:chExt cx="5388908" cy="846320"/>
          </a:xfrm>
        </p:grpSpPr>
        <p:sp>
          <p:nvSpPr>
            <p:cNvPr id="119" name="任意多边形 65"/>
            <p:cNvSpPr/>
            <p:nvPr/>
          </p:nvSpPr>
          <p:spPr>
            <a:xfrm>
              <a:off x="5663618" y="1282567"/>
              <a:ext cx="929450" cy="846320"/>
            </a:xfrm>
            <a:custGeom>
              <a:avLst/>
              <a:gdLst>
                <a:gd name="connsiteX0" fmla="*/ 141056 w 929450"/>
                <a:gd name="connsiteY0" fmla="*/ 0 h 846320"/>
                <a:gd name="connsiteX1" fmla="*/ 723708 w 929450"/>
                <a:gd name="connsiteY1" fmla="*/ 0 h 846320"/>
                <a:gd name="connsiteX2" fmla="*/ 864764 w 929450"/>
                <a:gd name="connsiteY2" fmla="*/ 141056 h 846320"/>
                <a:gd name="connsiteX3" fmla="*/ 864764 w 929450"/>
                <a:gd name="connsiteY3" fmla="*/ 358474 h 846320"/>
                <a:gd name="connsiteX4" fmla="*/ 929450 w 929450"/>
                <a:gd name="connsiteY4" fmla="*/ 423160 h 846320"/>
                <a:gd name="connsiteX5" fmla="*/ 864764 w 929450"/>
                <a:gd name="connsiteY5" fmla="*/ 487846 h 846320"/>
                <a:gd name="connsiteX6" fmla="*/ 864764 w 929450"/>
                <a:gd name="connsiteY6" fmla="*/ 705264 h 846320"/>
                <a:gd name="connsiteX7" fmla="*/ 723708 w 929450"/>
                <a:gd name="connsiteY7" fmla="*/ 846320 h 846320"/>
                <a:gd name="connsiteX8" fmla="*/ 141056 w 929450"/>
                <a:gd name="connsiteY8" fmla="*/ 846320 h 846320"/>
                <a:gd name="connsiteX9" fmla="*/ 0 w 929450"/>
                <a:gd name="connsiteY9" fmla="*/ 705264 h 846320"/>
                <a:gd name="connsiteX10" fmla="*/ 0 w 929450"/>
                <a:gd name="connsiteY10" fmla="*/ 141056 h 846320"/>
                <a:gd name="connsiteX11" fmla="*/ 141056 w 929450"/>
                <a:gd name="connsiteY11" fmla="*/ 0 h 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450" h="846320">
                  <a:moveTo>
                    <a:pt x="141056" y="0"/>
                  </a:moveTo>
                  <a:lnTo>
                    <a:pt x="723708" y="0"/>
                  </a:lnTo>
                  <a:cubicBezTo>
                    <a:pt x="801611" y="0"/>
                    <a:pt x="864764" y="63153"/>
                    <a:pt x="864764" y="141056"/>
                  </a:cubicBezTo>
                  <a:lnTo>
                    <a:pt x="864764" y="358474"/>
                  </a:lnTo>
                  <a:lnTo>
                    <a:pt x="929450" y="423160"/>
                  </a:lnTo>
                  <a:lnTo>
                    <a:pt x="864764" y="487846"/>
                  </a:lnTo>
                  <a:lnTo>
                    <a:pt x="864764" y="705264"/>
                  </a:lnTo>
                  <a:cubicBezTo>
                    <a:pt x="864764" y="783167"/>
                    <a:pt x="801611" y="846320"/>
                    <a:pt x="723708" y="846320"/>
                  </a:cubicBezTo>
                  <a:lnTo>
                    <a:pt x="141056" y="846320"/>
                  </a:lnTo>
                  <a:cubicBezTo>
                    <a:pt x="63153" y="846320"/>
                    <a:pt x="0" y="783167"/>
                    <a:pt x="0" y="705264"/>
                  </a:cubicBezTo>
                  <a:lnTo>
                    <a:pt x="0" y="141056"/>
                  </a:lnTo>
                  <a:cubicBezTo>
                    <a:pt x="0" y="63153"/>
                    <a:pt x="63153" y="0"/>
                    <a:pt x="14105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prstClr val="white"/>
                </a:solidFill>
              </a:endParaRPr>
            </a:p>
          </p:txBody>
        </p:sp>
        <p:sp>
          <p:nvSpPr>
            <p:cNvPr id="120" name="文本框 119"/>
            <p:cNvSpPr txBox="1"/>
            <p:nvPr/>
          </p:nvSpPr>
          <p:spPr>
            <a:xfrm>
              <a:off x="5746487" y="1383202"/>
              <a:ext cx="699026" cy="645051"/>
            </a:xfrm>
            <a:prstGeom prst="roundRect">
              <a:avLst/>
            </a:prstGeom>
            <a:noFill/>
          </p:spPr>
          <p:txBody>
            <a:bodyPr wrap="none" rtlCol="0" anchor="ctr">
              <a:spAutoFit/>
            </a:bodyPr>
            <a:lstStyle/>
            <a:p>
              <a:pPr algn="ctr"/>
              <a:r>
                <a:rPr lang="en-US" altLang="zh-CN" sz="3200" b="1" dirty="0" smtClean="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04</a:t>
              </a:r>
              <a:endParaRPr lang="zh-CN" altLang="en-US" sz="32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121" name="文本框 120"/>
            <p:cNvSpPr txBox="1"/>
            <p:nvPr/>
          </p:nvSpPr>
          <p:spPr>
            <a:xfrm>
              <a:off x="6685580" y="1479263"/>
              <a:ext cx="436694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系统软件设计与实现</a:t>
              </a:r>
              <a:endParaRPr lang="zh-CN" altLang="en-US" sz="2800"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endParaRPr>
            </a:p>
          </p:txBody>
        </p:sp>
      </p:grpSp>
      <p:grpSp>
        <p:nvGrpSpPr>
          <p:cNvPr id="122" name="组合 3"/>
          <p:cNvGrpSpPr/>
          <p:nvPr/>
        </p:nvGrpSpPr>
        <p:grpSpPr>
          <a:xfrm>
            <a:off x="4094533" y="5126397"/>
            <a:ext cx="5388908" cy="846320"/>
            <a:chOff x="5663618" y="1282567"/>
            <a:chExt cx="5388908" cy="846320"/>
          </a:xfrm>
        </p:grpSpPr>
        <p:sp>
          <p:nvSpPr>
            <p:cNvPr id="123" name="任意多边形 65"/>
            <p:cNvSpPr/>
            <p:nvPr/>
          </p:nvSpPr>
          <p:spPr>
            <a:xfrm>
              <a:off x="5663618" y="1282567"/>
              <a:ext cx="929450" cy="846320"/>
            </a:xfrm>
            <a:custGeom>
              <a:avLst/>
              <a:gdLst>
                <a:gd name="connsiteX0" fmla="*/ 141056 w 929450"/>
                <a:gd name="connsiteY0" fmla="*/ 0 h 846320"/>
                <a:gd name="connsiteX1" fmla="*/ 723708 w 929450"/>
                <a:gd name="connsiteY1" fmla="*/ 0 h 846320"/>
                <a:gd name="connsiteX2" fmla="*/ 864764 w 929450"/>
                <a:gd name="connsiteY2" fmla="*/ 141056 h 846320"/>
                <a:gd name="connsiteX3" fmla="*/ 864764 w 929450"/>
                <a:gd name="connsiteY3" fmla="*/ 358474 h 846320"/>
                <a:gd name="connsiteX4" fmla="*/ 929450 w 929450"/>
                <a:gd name="connsiteY4" fmla="*/ 423160 h 846320"/>
                <a:gd name="connsiteX5" fmla="*/ 864764 w 929450"/>
                <a:gd name="connsiteY5" fmla="*/ 487846 h 846320"/>
                <a:gd name="connsiteX6" fmla="*/ 864764 w 929450"/>
                <a:gd name="connsiteY6" fmla="*/ 705264 h 846320"/>
                <a:gd name="connsiteX7" fmla="*/ 723708 w 929450"/>
                <a:gd name="connsiteY7" fmla="*/ 846320 h 846320"/>
                <a:gd name="connsiteX8" fmla="*/ 141056 w 929450"/>
                <a:gd name="connsiteY8" fmla="*/ 846320 h 846320"/>
                <a:gd name="connsiteX9" fmla="*/ 0 w 929450"/>
                <a:gd name="connsiteY9" fmla="*/ 705264 h 846320"/>
                <a:gd name="connsiteX10" fmla="*/ 0 w 929450"/>
                <a:gd name="connsiteY10" fmla="*/ 141056 h 846320"/>
                <a:gd name="connsiteX11" fmla="*/ 141056 w 929450"/>
                <a:gd name="connsiteY11" fmla="*/ 0 h 8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450" h="846320">
                  <a:moveTo>
                    <a:pt x="141056" y="0"/>
                  </a:moveTo>
                  <a:lnTo>
                    <a:pt x="723708" y="0"/>
                  </a:lnTo>
                  <a:cubicBezTo>
                    <a:pt x="801611" y="0"/>
                    <a:pt x="864764" y="63153"/>
                    <a:pt x="864764" y="141056"/>
                  </a:cubicBezTo>
                  <a:lnTo>
                    <a:pt x="864764" y="358474"/>
                  </a:lnTo>
                  <a:lnTo>
                    <a:pt x="929450" y="423160"/>
                  </a:lnTo>
                  <a:lnTo>
                    <a:pt x="864764" y="487846"/>
                  </a:lnTo>
                  <a:lnTo>
                    <a:pt x="864764" y="705264"/>
                  </a:lnTo>
                  <a:cubicBezTo>
                    <a:pt x="864764" y="783167"/>
                    <a:pt x="801611" y="846320"/>
                    <a:pt x="723708" y="846320"/>
                  </a:cubicBezTo>
                  <a:lnTo>
                    <a:pt x="141056" y="846320"/>
                  </a:lnTo>
                  <a:cubicBezTo>
                    <a:pt x="63153" y="846320"/>
                    <a:pt x="0" y="783167"/>
                    <a:pt x="0" y="705264"/>
                  </a:cubicBezTo>
                  <a:lnTo>
                    <a:pt x="0" y="141056"/>
                  </a:lnTo>
                  <a:cubicBezTo>
                    <a:pt x="0" y="63153"/>
                    <a:pt x="63153" y="0"/>
                    <a:pt x="14105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prstClr val="white"/>
                </a:solidFill>
              </a:endParaRPr>
            </a:p>
          </p:txBody>
        </p:sp>
        <p:sp>
          <p:nvSpPr>
            <p:cNvPr id="124" name="文本框 123"/>
            <p:cNvSpPr txBox="1"/>
            <p:nvPr/>
          </p:nvSpPr>
          <p:spPr>
            <a:xfrm>
              <a:off x="5745742" y="1382457"/>
              <a:ext cx="700516" cy="646541"/>
            </a:xfrm>
            <a:prstGeom prst="roundRect">
              <a:avLst/>
            </a:prstGeom>
            <a:noFill/>
          </p:spPr>
          <p:txBody>
            <a:bodyPr wrap="none" rtlCol="0" anchor="ctr">
              <a:spAutoFit/>
            </a:bodyPr>
            <a:lstStyle/>
            <a:p>
              <a:pPr algn="ctr"/>
              <a:r>
                <a:rPr lang="en-US" altLang="zh-CN" sz="3200" b="1" dirty="0" smtClean="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05</a:t>
              </a:r>
              <a:endParaRPr lang="zh-CN" altLang="en-US" sz="32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125" name="文本框 124"/>
            <p:cNvSpPr txBox="1"/>
            <p:nvPr/>
          </p:nvSpPr>
          <p:spPr>
            <a:xfrm>
              <a:off x="6685580" y="1479263"/>
              <a:ext cx="436694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总结与展望</a:t>
              </a:r>
              <a:endParaRPr lang="zh-CN" altLang="en-US" sz="2800"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2" presetClass="entr" presetSubtype="2"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 calcmode="lin" valueType="num">
                                      <p:cBhvr additive="base">
                                        <p:cTn id="10" dur="500" fill="hold"/>
                                        <p:tgtEl>
                                          <p:spTgt spid="91"/>
                                        </p:tgtEl>
                                        <p:attrNameLst>
                                          <p:attrName>ppt_x</p:attrName>
                                        </p:attrNameLst>
                                      </p:cBhvr>
                                      <p:tavLst>
                                        <p:tav tm="0">
                                          <p:val>
                                            <p:strVal val="1+#ppt_w/2"/>
                                          </p:val>
                                        </p:tav>
                                        <p:tav tm="100000">
                                          <p:val>
                                            <p:strVal val="#ppt_x"/>
                                          </p:val>
                                        </p:tav>
                                      </p:tavLst>
                                    </p:anim>
                                    <p:anim calcmode="lin" valueType="num">
                                      <p:cBhvr additive="base">
                                        <p:cTn id="11" dur="500" fill="hold"/>
                                        <p:tgtEl>
                                          <p:spTgt spid="91"/>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14"/>
                                        </p:tgtEl>
                                        <p:attrNameLst>
                                          <p:attrName>style.visibility</p:attrName>
                                        </p:attrNameLst>
                                      </p:cBhvr>
                                      <p:to>
                                        <p:strVal val="visible"/>
                                      </p:to>
                                    </p:set>
                                    <p:anim calcmode="lin" valueType="num">
                                      <p:cBhvr additive="base">
                                        <p:cTn id="14" dur="500" fill="hold"/>
                                        <p:tgtEl>
                                          <p:spTgt spid="114"/>
                                        </p:tgtEl>
                                        <p:attrNameLst>
                                          <p:attrName>ppt_x</p:attrName>
                                        </p:attrNameLst>
                                      </p:cBhvr>
                                      <p:tavLst>
                                        <p:tav tm="0">
                                          <p:val>
                                            <p:strVal val="1+#ppt_w/2"/>
                                          </p:val>
                                        </p:tav>
                                        <p:tav tm="100000">
                                          <p:val>
                                            <p:strVal val="#ppt_x"/>
                                          </p:val>
                                        </p:tav>
                                      </p:tavLst>
                                    </p:anim>
                                    <p:anim calcmode="lin" valueType="num">
                                      <p:cBhvr additive="base">
                                        <p:cTn id="15" dur="500" fill="hold"/>
                                        <p:tgtEl>
                                          <p:spTgt spid="114"/>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additive="base">
                                        <p:cTn id="22" dur="500" fill="hold"/>
                                        <p:tgtEl>
                                          <p:spTgt spid="118"/>
                                        </p:tgtEl>
                                        <p:attrNameLst>
                                          <p:attrName>ppt_x</p:attrName>
                                        </p:attrNameLst>
                                      </p:cBhvr>
                                      <p:tavLst>
                                        <p:tav tm="0">
                                          <p:val>
                                            <p:strVal val="1+#ppt_w/2"/>
                                          </p:val>
                                        </p:tav>
                                        <p:tav tm="100000">
                                          <p:val>
                                            <p:strVal val="#ppt_x"/>
                                          </p:val>
                                        </p:tav>
                                      </p:tavLst>
                                    </p:anim>
                                    <p:anim calcmode="lin" valueType="num">
                                      <p:cBhvr additive="base">
                                        <p:cTn id="23" dur="500" fill="hold"/>
                                        <p:tgtEl>
                                          <p:spTgt spid="11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 calcmode="lin" valueType="num">
                                      <p:cBhvr additive="base">
                                        <p:cTn id="26" dur="500" fill="hold"/>
                                        <p:tgtEl>
                                          <p:spTgt spid="122"/>
                                        </p:tgtEl>
                                        <p:attrNameLst>
                                          <p:attrName>ppt_x</p:attrName>
                                        </p:attrNameLst>
                                      </p:cBhvr>
                                      <p:tavLst>
                                        <p:tav tm="0">
                                          <p:val>
                                            <p:strVal val="1+#ppt_w/2"/>
                                          </p:val>
                                        </p:tav>
                                        <p:tav tm="100000">
                                          <p:val>
                                            <p:strVal val="#ppt_x"/>
                                          </p:val>
                                        </p:tav>
                                      </p:tavLst>
                                    </p:anim>
                                    <p:anim calcmode="lin" valueType="num">
                                      <p:cBhvr additive="base">
                                        <p:cTn id="27" dur="50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a:t>
            </a:r>
            <a:r>
              <a:rPr lang="en-US" altLang="zh-CN" sz="3200" b="1" dirty="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a:t>
            </a:r>
            <a:endParaRPr 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335" y="275590"/>
            <a:ext cx="2481580"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系统性能优化</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4" name="加号 33"/>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6" name="文本框 35"/>
          <p:cNvSpPr txBox="1"/>
          <p:nvPr/>
        </p:nvSpPr>
        <p:spPr>
          <a:xfrm>
            <a:off x="1073150" y="1058545"/>
            <a:ext cx="2821940" cy="460375"/>
          </a:xfrm>
          <a:prstGeom prst="rect">
            <a:avLst/>
          </a:prstGeom>
          <a:noFill/>
        </p:spPr>
        <p:txBody>
          <a:bodyPr wrap="square" rtlCol="0">
            <a:spAutoFit/>
          </a:bodyPr>
          <a:lstStyle/>
          <a:p>
            <a:r>
              <a:rPr lang="zh-CN" altLang="zh-CN" sz="2400" b="1" dirty="0">
                <a:solidFill>
                  <a:schemeClr val="accent6">
                    <a:lumMod val="75000"/>
                  </a:schemeClr>
                </a:solidFill>
                <a:latin typeface="微软雅黑" panose="020B0503020204020204" pitchFamily="34" charset="-122"/>
                <a:ea typeface="微软雅黑" panose="020B0503020204020204" pitchFamily="34" charset="-122"/>
              </a:rPr>
              <a:t>标签容量解决方案</a:t>
            </a:r>
          </a:p>
        </p:txBody>
      </p:sp>
      <p:graphicFrame>
        <p:nvGraphicFramePr>
          <p:cNvPr id="4" name="对象 -2147482581"/>
          <p:cNvGraphicFramePr>
            <a:graphicFrameLocks noChangeAspect="1"/>
          </p:cNvGraphicFramePr>
          <p:nvPr>
            <p:extLst>
              <p:ext uri="{D42A27DB-BD31-4B8C-83A1-F6EECF244321}">
                <p14:modId xmlns:p14="http://schemas.microsoft.com/office/powerpoint/2010/main" val="559228709"/>
              </p:ext>
            </p:extLst>
          </p:nvPr>
        </p:nvGraphicFramePr>
        <p:xfrm>
          <a:off x="1228280" y="2297483"/>
          <a:ext cx="6077598" cy="1435888"/>
        </p:xfrm>
        <a:graphic>
          <a:graphicData uri="http://schemas.openxmlformats.org/presentationml/2006/ole">
            <mc:AlternateContent xmlns:mc="http://schemas.openxmlformats.org/markup-compatibility/2006">
              <mc:Choice xmlns:v="urn:schemas-microsoft-com:vml" Requires="v">
                <p:oleObj spid="_x0000_s10259" r:id="rId4" imgW="5194300" imgH="1244600" progId="Visio.Drawing.11">
                  <p:embed/>
                </p:oleObj>
              </mc:Choice>
              <mc:Fallback>
                <p:oleObj r:id="rId4" imgW="5194300" imgH="1244600" progId="Visio.Drawing.11">
                  <p:embed/>
                  <p:pic>
                    <p:nvPicPr>
                      <p:cNvPr id="0" name="图片 2"/>
                      <p:cNvPicPr/>
                      <p:nvPr/>
                    </p:nvPicPr>
                    <p:blipFill>
                      <a:blip r:embed="rId5"/>
                      <a:stretch>
                        <a:fillRect/>
                      </a:stretch>
                    </p:blipFill>
                    <p:spPr>
                      <a:xfrm>
                        <a:off x="1228280" y="2297483"/>
                        <a:ext cx="6077598" cy="1435888"/>
                      </a:xfrm>
                      <a:prstGeom prst="rect">
                        <a:avLst/>
                      </a:prstGeom>
                      <a:noFill/>
                      <a:ln w="38100">
                        <a:noFill/>
                        <a:miter/>
                      </a:ln>
                    </p:spPr>
                  </p:pic>
                </p:oleObj>
              </mc:Fallback>
            </mc:AlternateContent>
          </a:graphicData>
        </a:graphic>
      </p:graphicFrame>
      <p:cxnSp>
        <p:nvCxnSpPr>
          <p:cNvPr id="19" name="直接连接符 127"/>
          <p:cNvCxnSpPr/>
          <p:nvPr/>
        </p:nvCxnSpPr>
        <p:spPr>
          <a:xfrm>
            <a:off x="1279525" y="1737995"/>
            <a:ext cx="5715" cy="46418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flipH="1">
            <a:off x="1323339" y="1770380"/>
            <a:ext cx="2229158" cy="430887"/>
          </a:xfrm>
          <a:prstGeom prst="rect">
            <a:avLst/>
          </a:prstGeom>
          <a:noFill/>
        </p:spPr>
        <p:txBody>
          <a:bodyPr wrap="square" rtlCol="0">
            <a:spAutoFit/>
          </a:bodyPr>
          <a:lstStyle/>
          <a:p>
            <a:pPr algn="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多级</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优先级策略</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24" name="表格 23"/>
          <p:cNvGraphicFramePr/>
          <p:nvPr>
            <p:extLst>
              <p:ext uri="{D42A27DB-BD31-4B8C-83A1-F6EECF244321}">
                <p14:modId xmlns:p14="http://schemas.microsoft.com/office/powerpoint/2010/main" val="709794023"/>
              </p:ext>
            </p:extLst>
          </p:nvPr>
        </p:nvGraphicFramePr>
        <p:xfrm>
          <a:off x="1279524" y="3967480"/>
          <a:ext cx="5709855" cy="1725932"/>
        </p:xfrm>
        <a:graphic>
          <a:graphicData uri="http://schemas.openxmlformats.org/drawingml/2006/table">
            <a:tbl>
              <a:tblPr firstRow="1" bandRow="1">
                <a:tableStyleId>{5A111915-BE36-4E01-A7E5-04B1672EAD32}</a:tableStyleId>
              </a:tblPr>
              <a:tblGrid>
                <a:gridCol w="1162957"/>
                <a:gridCol w="1863208"/>
                <a:gridCol w="2683690"/>
              </a:tblGrid>
              <a:tr h="404495">
                <a:tc>
                  <a:txBody>
                    <a:bodyPr/>
                    <a:lstStyle/>
                    <a:p>
                      <a:pPr indent="0" algn="ctr">
                        <a:buNone/>
                      </a:pPr>
                      <a:r>
                        <a:rPr lang="zh-CN" altLang="en-US" sz="2000" dirty="0">
                          <a:latin typeface="Times New Roman" charset="0"/>
                          <a:ea typeface="Times New Roman" charset="0"/>
                          <a:cs typeface="Times New Roman" charset="0"/>
                        </a:rPr>
                        <a:t>优先级</a:t>
                      </a:r>
                    </a:p>
                  </a:txBody>
                  <a:tcPr marL="0" marR="152400" marT="0" marB="1" anchor="ctr"/>
                </a:tc>
                <a:tc>
                  <a:txBody>
                    <a:bodyPr/>
                    <a:lstStyle/>
                    <a:p>
                      <a:pPr indent="0" algn="ctr">
                        <a:buNone/>
                      </a:pPr>
                      <a:r>
                        <a:rPr lang="zh-CN" altLang="en-US" sz="2000">
                          <a:latin typeface="Times New Roman" charset="0"/>
                          <a:ea typeface="Times New Roman" charset="0"/>
                          <a:cs typeface="Times New Roman" charset="0"/>
                        </a:rPr>
                        <a:t>刷新频率</a:t>
                      </a:r>
                    </a:p>
                  </a:txBody>
                  <a:tcPr marL="152400" marR="152400" marT="0" marB="1" anchor="ctr"/>
                </a:tc>
                <a:tc>
                  <a:txBody>
                    <a:bodyPr/>
                    <a:lstStyle/>
                    <a:p>
                      <a:pPr indent="0" algn="ctr">
                        <a:buNone/>
                      </a:pPr>
                      <a:r>
                        <a:rPr lang="zh-CN" altLang="en-US" sz="2000" dirty="0">
                          <a:latin typeface="Times New Roman" charset="0"/>
                          <a:ea typeface="Times New Roman" charset="0"/>
                          <a:cs typeface="Times New Roman" charset="0"/>
                        </a:rPr>
                        <a:t>适用定位目标</a:t>
                      </a:r>
                    </a:p>
                  </a:txBody>
                  <a:tcPr marL="0" marR="152400" marT="0" marB="1" anchor="ctr"/>
                </a:tc>
              </a:tr>
              <a:tr h="383540">
                <a:tc>
                  <a:txBody>
                    <a:bodyPr/>
                    <a:lstStyle/>
                    <a:p>
                      <a:pPr indent="0" algn="ctr">
                        <a:buNone/>
                      </a:pPr>
                      <a:r>
                        <a:rPr lang="en-US" altLang="zh-CN" sz="2000" dirty="0">
                          <a:latin typeface="Times New Roman" charset="0"/>
                          <a:ea typeface="Times New Roman" charset="0"/>
                          <a:cs typeface="Times New Roman" charset="0"/>
                        </a:rPr>
                        <a:t>1</a:t>
                      </a:r>
                    </a:p>
                  </a:txBody>
                  <a:tcPr marL="152400" marR="152400" marT="0" marB="1" anchor="ctr"/>
                </a:tc>
                <a:tc>
                  <a:txBody>
                    <a:bodyPr/>
                    <a:lstStyle/>
                    <a:p>
                      <a:pPr indent="0" algn="ctr">
                        <a:buNone/>
                      </a:pPr>
                      <a:r>
                        <a:rPr lang="en-US" altLang="zh-CN" sz="2000" dirty="0">
                          <a:latin typeface="Times New Roman" charset="0"/>
                          <a:ea typeface="Times New Roman" charset="0"/>
                          <a:cs typeface="Times New Roman" charset="0"/>
                        </a:rPr>
                        <a:t>0.2 - 1 HZ</a:t>
                      </a:r>
                    </a:p>
                  </a:txBody>
                  <a:tcPr marL="0" marR="152400" marT="0" marB="1" anchor="ctr"/>
                </a:tc>
                <a:tc>
                  <a:txBody>
                    <a:bodyPr/>
                    <a:lstStyle/>
                    <a:p>
                      <a:pPr indent="0" algn="ctr">
                        <a:buNone/>
                      </a:pPr>
                      <a:r>
                        <a:rPr lang="zh-CN" altLang="en-US" sz="2000">
                          <a:latin typeface="Times New Roman" charset="0"/>
                          <a:ea typeface="Times New Roman" charset="0"/>
                          <a:cs typeface="Times New Roman" charset="0"/>
                        </a:rPr>
                        <a:t>外来人员、外来车辆</a:t>
                      </a:r>
                    </a:p>
                  </a:txBody>
                  <a:tcPr marL="0" marR="152400" marT="0" marB="1" anchor="ctr"/>
                </a:tc>
              </a:tr>
              <a:tr h="277495">
                <a:tc>
                  <a:txBody>
                    <a:bodyPr/>
                    <a:lstStyle/>
                    <a:p>
                      <a:pPr indent="0" algn="ctr">
                        <a:buNone/>
                      </a:pPr>
                      <a:r>
                        <a:rPr lang="en-US" altLang="zh-CN" sz="2000">
                          <a:latin typeface="Times New Roman" charset="0"/>
                          <a:ea typeface="Times New Roman" charset="0"/>
                          <a:cs typeface="Times New Roman" charset="0"/>
                        </a:rPr>
                        <a:t>2</a:t>
                      </a:r>
                    </a:p>
                  </a:txBody>
                  <a:tcPr marL="152400" marR="152400" marT="0" marB="1" anchor="ctr"/>
                </a:tc>
                <a:tc>
                  <a:txBody>
                    <a:bodyPr/>
                    <a:lstStyle/>
                    <a:p>
                      <a:pPr indent="0" algn="ctr">
                        <a:buNone/>
                      </a:pPr>
                      <a:r>
                        <a:rPr lang="en-US" altLang="zh-CN" sz="2000" dirty="0">
                          <a:latin typeface="Times New Roman" charset="0"/>
                          <a:ea typeface="Times New Roman" charset="0"/>
                          <a:cs typeface="Times New Roman" charset="0"/>
                        </a:rPr>
                        <a:t>0.01 - 0.2 HZ</a:t>
                      </a:r>
                    </a:p>
                  </a:txBody>
                  <a:tcPr marL="0" marR="152400" marT="0" marB="1" anchor="ctr"/>
                </a:tc>
                <a:tc>
                  <a:txBody>
                    <a:bodyPr/>
                    <a:lstStyle/>
                    <a:p>
                      <a:pPr indent="0" algn="ctr">
                        <a:buNone/>
                      </a:pPr>
                      <a:r>
                        <a:rPr lang="zh-CN" altLang="en-US" sz="2000" dirty="0">
                          <a:latin typeface="Times New Roman" charset="0"/>
                          <a:ea typeface="Times New Roman" charset="0"/>
                          <a:cs typeface="Times New Roman" charset="0"/>
                        </a:rPr>
                        <a:t>员工、生产物资</a:t>
                      </a:r>
                    </a:p>
                  </a:txBody>
                  <a:tcPr marL="0" marR="152400" marT="0" marB="1" anchor="ctr"/>
                </a:tc>
              </a:tr>
              <a:tr h="328295">
                <a:tc>
                  <a:txBody>
                    <a:bodyPr/>
                    <a:lstStyle/>
                    <a:p>
                      <a:pPr indent="0" algn="ctr">
                        <a:buNone/>
                      </a:pPr>
                      <a:r>
                        <a:rPr lang="en-US" altLang="zh-CN" sz="2000">
                          <a:latin typeface="Times New Roman" charset="0"/>
                          <a:ea typeface="Times New Roman" charset="0"/>
                          <a:cs typeface="Times New Roman" charset="0"/>
                        </a:rPr>
                        <a:t>3</a:t>
                      </a:r>
                    </a:p>
                  </a:txBody>
                  <a:tcPr marL="152400" marR="152400" marT="0" marB="1" anchor="ctr"/>
                </a:tc>
                <a:tc>
                  <a:txBody>
                    <a:bodyPr/>
                    <a:lstStyle/>
                    <a:p>
                      <a:pPr indent="0" algn="ctr">
                        <a:buNone/>
                      </a:pPr>
                      <a:r>
                        <a:rPr lang="en-US" altLang="zh-CN" sz="2000" dirty="0">
                          <a:latin typeface="Times New Roman" charset="0"/>
                          <a:ea typeface="Times New Roman" charset="0"/>
                          <a:cs typeface="Times New Roman" charset="0"/>
                        </a:rPr>
                        <a:t>0.001 - 0.01Hz</a:t>
                      </a:r>
                    </a:p>
                  </a:txBody>
                  <a:tcPr marL="0" marR="152400" marT="0" marB="1" anchor="ctr"/>
                </a:tc>
                <a:tc>
                  <a:txBody>
                    <a:bodyPr/>
                    <a:lstStyle/>
                    <a:p>
                      <a:pPr indent="0" algn="ctr">
                        <a:buNone/>
                      </a:pPr>
                      <a:r>
                        <a:rPr lang="zh-CN" altLang="en-US" sz="2000" dirty="0">
                          <a:latin typeface="Times New Roman" charset="0"/>
                          <a:ea typeface="Times New Roman" charset="0"/>
                          <a:cs typeface="Times New Roman" charset="0"/>
                        </a:rPr>
                        <a:t>固定资产</a:t>
                      </a:r>
                    </a:p>
                  </a:txBody>
                  <a:tcPr marL="0" marR="152400" marT="0" marB="1" anchor="ctr"/>
                </a:tc>
              </a:tr>
              <a:tr h="239395">
                <a:tc>
                  <a:txBody>
                    <a:bodyPr/>
                    <a:lstStyle/>
                    <a:p>
                      <a:pPr indent="0" algn="ctr">
                        <a:buNone/>
                      </a:pPr>
                      <a:r>
                        <a:rPr lang="en-US" altLang="zh-CN" sz="2000">
                          <a:latin typeface="Times New Roman" charset="0"/>
                          <a:ea typeface="Times New Roman" charset="0"/>
                          <a:cs typeface="Times New Roman" charset="0"/>
                        </a:rPr>
                        <a:t>...</a:t>
                      </a:r>
                    </a:p>
                  </a:txBody>
                  <a:tcPr marL="0" marR="152400" marT="0" marB="1"/>
                </a:tc>
                <a:tc>
                  <a:txBody>
                    <a:bodyPr/>
                    <a:lstStyle/>
                    <a:p>
                      <a:pPr indent="0" algn="ctr">
                        <a:buNone/>
                      </a:pPr>
                      <a:r>
                        <a:rPr lang="en-US" altLang="zh-CN" sz="2000">
                          <a:latin typeface="Times New Roman" charset="0"/>
                          <a:ea typeface="Times New Roman" charset="0"/>
                          <a:cs typeface="Times New Roman" charset="0"/>
                        </a:rPr>
                        <a:t> </a:t>
                      </a:r>
                    </a:p>
                  </a:txBody>
                  <a:tcPr marL="152400" marR="152400" marT="0" marB="1"/>
                </a:tc>
                <a:tc>
                  <a:txBody>
                    <a:bodyPr/>
                    <a:lstStyle/>
                    <a:p>
                      <a:pPr indent="0" algn="ctr">
                        <a:buNone/>
                      </a:pPr>
                      <a:endParaRPr lang="zh-CN" altLang="en-US" sz="2000" dirty="0">
                        <a:latin typeface="Times New Roman" charset="0"/>
                        <a:ea typeface="Times New Roman" charset="0"/>
                        <a:cs typeface="Times New Roman" charset="0"/>
                      </a:endParaRPr>
                    </a:p>
                  </a:txBody>
                  <a:tcPr marL="152400" marR="152400" marT="0" marB="1"/>
                </a:tc>
              </a:tr>
            </a:tbl>
          </a:graphicData>
        </a:graphic>
      </p:graphicFrame>
      <p:grpSp>
        <p:nvGrpSpPr>
          <p:cNvPr id="9" name="组合 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_1"/>
          <p:cNvSpPr/>
          <p:nvPr/>
        </p:nvSpPr>
        <p:spPr>
          <a:xfrm rot="5828732">
            <a:off x="4052315" y="4377488"/>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1" name="Rec_2"/>
          <p:cNvSpPr/>
          <p:nvPr/>
        </p:nvSpPr>
        <p:spPr>
          <a:xfrm rot="12716368">
            <a:off x="4850537" y="4112194"/>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8" name="Rec_5"/>
          <p:cNvSpPr/>
          <p:nvPr/>
        </p:nvSpPr>
        <p:spPr>
          <a:xfrm rot="2013995">
            <a:off x="6499960" y="4851915"/>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9" name="Rec_5"/>
          <p:cNvSpPr/>
          <p:nvPr/>
        </p:nvSpPr>
        <p:spPr>
          <a:xfrm rot="2333847">
            <a:off x="2472032" y="3925848"/>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0" name="Rec_1"/>
          <p:cNvSpPr/>
          <p:nvPr/>
        </p:nvSpPr>
        <p:spPr>
          <a:xfrm rot="17126265">
            <a:off x="4350907" y="2170850"/>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1" name="Rec_5"/>
          <p:cNvSpPr/>
          <p:nvPr/>
        </p:nvSpPr>
        <p:spPr>
          <a:xfrm rot="14560225">
            <a:off x="6381272" y="3975304"/>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3" name="Rec_4"/>
          <p:cNvSpPr/>
          <p:nvPr/>
        </p:nvSpPr>
        <p:spPr>
          <a:xfrm rot="13984758">
            <a:off x="3320740" y="2247484"/>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4" name="Rec_1"/>
          <p:cNvSpPr/>
          <p:nvPr/>
        </p:nvSpPr>
        <p:spPr>
          <a:xfrm rot="5014549">
            <a:off x="2063055" y="4617551"/>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5" name="Rec_4"/>
          <p:cNvSpPr/>
          <p:nvPr/>
        </p:nvSpPr>
        <p:spPr>
          <a:xfrm rot="12124728">
            <a:off x="2317219" y="3313855"/>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6" name="Rec_3"/>
          <p:cNvSpPr/>
          <p:nvPr/>
        </p:nvSpPr>
        <p:spPr>
          <a:xfrm rot="14473366">
            <a:off x="1853768" y="2252714"/>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7" name="Rec_5"/>
          <p:cNvSpPr/>
          <p:nvPr/>
        </p:nvSpPr>
        <p:spPr>
          <a:xfrm rot="2635889">
            <a:off x="5512582" y="2065939"/>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8" name="Rec_4"/>
          <p:cNvSpPr/>
          <p:nvPr/>
        </p:nvSpPr>
        <p:spPr>
          <a:xfrm rot="3284676">
            <a:off x="4752780" y="1620021"/>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0" name="Rec_5"/>
          <p:cNvSpPr/>
          <p:nvPr/>
        </p:nvSpPr>
        <p:spPr>
          <a:xfrm rot="3260016">
            <a:off x="2155295" y="1797498"/>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50" name="组合 49"/>
          <p:cNvGrpSpPr/>
          <p:nvPr/>
        </p:nvGrpSpPr>
        <p:grpSpPr>
          <a:xfrm>
            <a:off x="788818" y="2590800"/>
            <a:ext cx="1828017" cy="1676400"/>
            <a:chOff x="2286783" y="2590800"/>
            <a:chExt cx="1828017" cy="1676400"/>
          </a:xfrm>
        </p:grpSpPr>
        <p:sp>
          <p:nvSpPr>
            <p:cNvPr id="51" name="任意多边形 50"/>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52" name="文本框 51"/>
            <p:cNvSpPr txBox="1"/>
            <p:nvPr/>
          </p:nvSpPr>
          <p:spPr>
            <a:xfrm>
              <a:off x="2522675" y="2815727"/>
              <a:ext cx="1241156" cy="1226551"/>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03</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53" name="组合 52"/>
          <p:cNvGrpSpPr/>
          <p:nvPr/>
        </p:nvGrpSpPr>
        <p:grpSpPr>
          <a:xfrm>
            <a:off x="2556797" y="2757624"/>
            <a:ext cx="6213188" cy="1141790"/>
            <a:chOff x="4531012" y="2721682"/>
            <a:chExt cx="6213188" cy="1141790"/>
          </a:xfrm>
        </p:grpSpPr>
        <p:sp>
          <p:nvSpPr>
            <p:cNvPr id="54" name="文本框 53"/>
            <p:cNvSpPr txBox="1"/>
            <p:nvPr/>
          </p:nvSpPr>
          <p:spPr>
            <a:xfrm>
              <a:off x="4531012" y="2721682"/>
              <a:ext cx="4816475" cy="706755"/>
            </a:xfrm>
            <a:prstGeom prst="rect">
              <a:avLst/>
            </a:prstGeom>
            <a:noFill/>
            <a:effectLst>
              <a:outerShdw dist="19050" dir="5400000" algn="t" rotWithShape="0">
                <a:schemeClr val="bg1"/>
              </a:outerShdw>
            </a:effectLst>
          </p:spPr>
          <p:txBody>
            <a:bodyPr wrap="square" rtlCol="0" anchor="ctr">
              <a:spAutoFit/>
            </a:bodyPr>
            <a:lstStyle/>
            <a:p>
              <a:pPr algn="ctr"/>
              <a:r>
                <a:rPr lang="zh-CN" altLang="en-US" sz="40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定位算法研究与实现</a:t>
              </a:r>
            </a:p>
          </p:txBody>
        </p:sp>
        <p:grpSp>
          <p:nvGrpSpPr>
            <p:cNvPr id="55" name="组合 54"/>
            <p:cNvGrpSpPr/>
            <p:nvPr/>
          </p:nvGrpSpPr>
          <p:grpSpPr>
            <a:xfrm>
              <a:off x="4830961" y="3440586"/>
              <a:ext cx="3383755" cy="45719"/>
              <a:chOff x="5516761" y="2095500"/>
              <a:chExt cx="3383755" cy="495300"/>
            </a:xfrm>
          </p:grpSpPr>
          <p:sp>
            <p:nvSpPr>
              <p:cNvPr id="56" name="矩形 55"/>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7"/>
            <p:cNvSpPr>
              <a:spLocks noChangeArrowheads="1"/>
            </p:cNvSpPr>
            <p:nvPr/>
          </p:nvSpPr>
          <p:spPr bwMode="auto">
            <a:xfrm>
              <a:off x="4713879" y="3540307"/>
              <a:ext cx="6030321" cy="32316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
        <p:nvSpPr>
          <p:cNvPr id="64" name="矩形 63"/>
          <p:cNvSpPr/>
          <p:nvPr/>
        </p:nvSpPr>
        <p:spPr>
          <a:xfrm>
            <a:off x="6379091" y="3476528"/>
            <a:ext cx="495300"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05" y="212951"/>
            <a:ext cx="814343" cy="646703"/>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误差特性分析</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50507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非视距误差分析</a:t>
            </a:r>
          </a:p>
        </p:txBody>
      </p:sp>
      <p:cxnSp>
        <p:nvCxnSpPr>
          <p:cNvPr id="105" name="直接连接符 127"/>
          <p:cNvCxnSpPr/>
          <p:nvPr/>
        </p:nvCxnSpPr>
        <p:spPr>
          <a:xfrm>
            <a:off x="5389880" y="1889760"/>
            <a:ext cx="0" cy="4667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flipH="1">
            <a:off x="4493895" y="1923415"/>
            <a:ext cx="819785" cy="461665"/>
          </a:xfrm>
          <a:prstGeom prst="rect">
            <a:avLst/>
          </a:prstGeom>
          <a:noFill/>
        </p:spPr>
        <p:txBody>
          <a:bodyPr wrap="square" rtlCol="0">
            <a:spAutoFit/>
          </a:bodyPr>
          <a:lstStyle/>
          <a:p>
            <a:pPr algn="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LOS</a:t>
            </a:r>
          </a:p>
        </p:txBody>
      </p:sp>
      <p:pic>
        <p:nvPicPr>
          <p:cNvPr id="3" name="图片 5"/>
          <p:cNvPicPr>
            <a:picLocks noChangeAspect="1"/>
          </p:cNvPicPr>
          <p:nvPr/>
        </p:nvPicPr>
        <p:blipFill>
          <a:blip r:embed="rId4"/>
          <a:stretch>
            <a:fillRect/>
          </a:stretch>
        </p:blipFill>
        <p:spPr>
          <a:xfrm>
            <a:off x="900430" y="1644968"/>
            <a:ext cx="3009418" cy="2492957"/>
          </a:xfrm>
          <a:prstGeom prst="rect">
            <a:avLst/>
          </a:prstGeom>
        </p:spPr>
      </p:pic>
      <p:graphicFrame>
        <p:nvGraphicFramePr>
          <p:cNvPr id="28" name="对象 -2147482578"/>
          <p:cNvGraphicFramePr>
            <a:graphicFrameLocks noChangeAspect="1"/>
          </p:cNvGraphicFramePr>
          <p:nvPr/>
        </p:nvGraphicFramePr>
        <p:xfrm>
          <a:off x="5463540" y="1922780"/>
          <a:ext cx="2614295" cy="399415"/>
        </p:xfrm>
        <a:graphic>
          <a:graphicData uri="http://schemas.openxmlformats.org/presentationml/2006/ole">
            <mc:AlternateContent xmlns:mc="http://schemas.openxmlformats.org/markup-compatibility/2006">
              <mc:Choice xmlns:v="urn:schemas-microsoft-com:vml" Requires="v">
                <p:oleObj spid="_x0000_s11299" r:id="rId5" imgW="1244600" imgH="228600" progId="Equation.KSEE3">
                  <p:embed/>
                </p:oleObj>
              </mc:Choice>
              <mc:Fallback>
                <p:oleObj r:id="rId5" imgW="1244600" imgH="228600" progId="Equation.KSEE3">
                  <p:embed/>
                  <p:pic>
                    <p:nvPicPr>
                      <p:cNvPr id="0" name="图片 3075"/>
                      <p:cNvPicPr/>
                      <p:nvPr/>
                    </p:nvPicPr>
                    <p:blipFill>
                      <a:blip r:embed="rId6"/>
                      <a:stretch>
                        <a:fillRect/>
                      </a:stretch>
                    </p:blipFill>
                    <p:spPr>
                      <a:xfrm>
                        <a:off x="5463540" y="1922780"/>
                        <a:ext cx="2614295" cy="399415"/>
                      </a:xfrm>
                      <a:prstGeom prst="rect">
                        <a:avLst/>
                      </a:prstGeom>
                      <a:noFill/>
                      <a:ln w="38100">
                        <a:noFill/>
                        <a:miter/>
                      </a:ln>
                    </p:spPr>
                  </p:pic>
                </p:oleObj>
              </mc:Fallback>
            </mc:AlternateContent>
          </a:graphicData>
        </a:graphic>
      </p:graphicFrame>
      <p:graphicFrame>
        <p:nvGraphicFramePr>
          <p:cNvPr id="29" name="对象 -2147482574"/>
          <p:cNvGraphicFramePr>
            <a:graphicFrameLocks noChangeAspect="1"/>
          </p:cNvGraphicFramePr>
          <p:nvPr/>
        </p:nvGraphicFramePr>
        <p:xfrm>
          <a:off x="5463540" y="2614930"/>
          <a:ext cx="3503930" cy="399415"/>
        </p:xfrm>
        <a:graphic>
          <a:graphicData uri="http://schemas.openxmlformats.org/presentationml/2006/ole">
            <mc:AlternateContent xmlns:mc="http://schemas.openxmlformats.org/markup-compatibility/2006">
              <mc:Choice xmlns:v="urn:schemas-microsoft-com:vml" Requires="v">
                <p:oleObj spid="_x0000_s11300" r:id="rId7" imgW="2005965" imgH="228600" progId="Equation.KSEE3">
                  <p:embed/>
                </p:oleObj>
              </mc:Choice>
              <mc:Fallback>
                <p:oleObj r:id="rId7" imgW="2005965" imgH="228600" progId="Equation.KSEE3">
                  <p:embed/>
                  <p:pic>
                    <p:nvPicPr>
                      <p:cNvPr id="0" name="图片 1"/>
                      <p:cNvPicPr/>
                      <p:nvPr/>
                    </p:nvPicPr>
                    <p:blipFill>
                      <a:blip r:embed="rId8"/>
                      <a:stretch>
                        <a:fillRect/>
                      </a:stretch>
                    </p:blipFill>
                    <p:spPr>
                      <a:xfrm>
                        <a:off x="5463540" y="2614930"/>
                        <a:ext cx="3503930" cy="399415"/>
                      </a:xfrm>
                      <a:prstGeom prst="rect">
                        <a:avLst/>
                      </a:prstGeom>
                      <a:noFill/>
                      <a:ln w="38100">
                        <a:noFill/>
                        <a:miter/>
                      </a:ln>
                    </p:spPr>
                  </p:pic>
                </p:oleObj>
              </mc:Fallback>
            </mc:AlternateContent>
          </a:graphicData>
        </a:graphic>
      </p:graphicFrame>
      <p:sp>
        <p:nvSpPr>
          <p:cNvPr id="31" name="文本框 30"/>
          <p:cNvSpPr txBox="1"/>
          <p:nvPr/>
        </p:nvSpPr>
        <p:spPr>
          <a:xfrm>
            <a:off x="1283970" y="4185920"/>
            <a:ext cx="7862784" cy="2400657"/>
          </a:xfrm>
          <a:prstGeom prst="rect">
            <a:avLst/>
          </a:prstGeom>
          <a:noFill/>
          <a:ln w="9525">
            <a:noFill/>
          </a:ln>
        </p:spPr>
        <p:txBody>
          <a:bodyPr wrap="square">
            <a:spAutoFit/>
          </a:bodyPr>
          <a:lstStyle/>
          <a:p>
            <a:pPr marL="457200" indent="-457200"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在</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NLOS环境中，测量值往往大于真实的距离信息，NLOS误差是影响定位误差的主要因素之一</a:t>
            </a:r>
          </a:p>
          <a:p>
            <a:pPr marL="457200" indent="-457200" fontAlgn="auto">
              <a:lnSpc>
                <a:spcPts val="3000"/>
              </a:lnSpc>
              <a:buFont typeface="+mj-ea"/>
              <a:buAutoNum type="circleNumDbPlain"/>
            </a:pPr>
            <a:r>
              <a:rPr lang="en-US" altLang="zh-CN" sz="2200" b="1" dirty="0" smtClean="0">
                <a:solidFill>
                  <a:schemeClr val="bg1">
                    <a:lumMod val="50000"/>
                  </a:schemeClr>
                </a:solidFill>
                <a:latin typeface="微软雅黑" panose="020B0503020204020204" pitchFamily="34" charset="-122"/>
                <a:ea typeface="微软雅黑" panose="020B0503020204020204" pitchFamily="34" charset="-122"/>
              </a:rPr>
              <a:t>UWB</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信号具有极强穿透能力，玻璃、木板、人体等遮挡物对</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UWB</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信号传输不具有太大影响</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dirty="0" smtClean="0">
              <a:solidFill>
                <a:schemeClr val="bg1">
                  <a:lumMod val="50000"/>
                </a:schemeClr>
              </a:solidFill>
              <a:latin typeface="微软雅黑" panose="020B0503020204020204" pitchFamily="34" charset="-122"/>
              <a:ea typeface="微软雅黑" panose="020B0503020204020204" pitchFamily="34" charset="-122"/>
            </a:endParaRPr>
          </a:p>
          <a:p>
            <a:pPr marL="457200" indent="-457200"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实体</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墙、钢板等对</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UWB</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信号具有较大影响，</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15cm</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实体墙遮挡导致</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UWB</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信号衰减</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60-70%,</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测距误差偏差</a:t>
            </a:r>
            <a:r>
              <a:rPr lang="en-US" altLang="zh-CN" sz="2200" b="1" dirty="0">
                <a:solidFill>
                  <a:schemeClr val="bg1">
                    <a:lumMod val="50000"/>
                  </a:schemeClr>
                </a:solidFill>
                <a:latin typeface="微软雅黑" panose="020B0503020204020204" pitchFamily="34" charset="-122"/>
                <a:ea typeface="微软雅黑" panose="020B0503020204020204" pitchFamily="34" charset="-122"/>
              </a:rPr>
              <a:t>50cm</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以上。</a:t>
            </a:r>
          </a:p>
        </p:txBody>
      </p:sp>
      <p:cxnSp>
        <p:nvCxnSpPr>
          <p:cNvPr id="32" name="直接连接符 127"/>
          <p:cNvCxnSpPr/>
          <p:nvPr/>
        </p:nvCxnSpPr>
        <p:spPr>
          <a:xfrm>
            <a:off x="5389880" y="2580640"/>
            <a:ext cx="0" cy="4667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flipH="1">
            <a:off x="4267079" y="2614930"/>
            <a:ext cx="1054856" cy="461665"/>
          </a:xfrm>
          <a:prstGeom prst="rect">
            <a:avLst/>
          </a:prstGeom>
          <a:noFill/>
        </p:spPr>
        <p:txBody>
          <a:bodyPr wrap="square" rtlCol="0">
            <a:spAutoFit/>
          </a:bodyPr>
          <a:lstStyle/>
          <a:p>
            <a:pPr algn="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NLOS</a:t>
            </a:r>
          </a:p>
        </p:txBody>
      </p:sp>
      <p:cxnSp>
        <p:nvCxnSpPr>
          <p:cNvPr id="34" name="直接连接符 127"/>
          <p:cNvCxnSpPr/>
          <p:nvPr/>
        </p:nvCxnSpPr>
        <p:spPr>
          <a:xfrm flipH="1">
            <a:off x="1206500" y="4243070"/>
            <a:ext cx="12700" cy="1993900"/>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flipH="1">
            <a:off x="257810" y="5085715"/>
            <a:ext cx="819785"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结论</a:t>
            </a:r>
          </a:p>
        </p:txBody>
      </p:sp>
      <p:grpSp>
        <p:nvGrpSpPr>
          <p:cNvPr id="37" name="组合 36"/>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05" y="212951"/>
            <a:ext cx="814343" cy="646703"/>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误差特性分析</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50507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非视距误差分析</a:t>
            </a:r>
          </a:p>
        </p:txBody>
      </p:sp>
      <p:grpSp>
        <p:nvGrpSpPr>
          <p:cNvPr id="18" name="组合 1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8" name="图片 37"/>
          <p:cNvPicPr/>
          <p:nvPr/>
        </p:nvPicPr>
        <p:blipFill>
          <a:blip r:embed="rId3"/>
          <a:stretch>
            <a:fillRect/>
          </a:stretch>
        </p:blipFill>
        <p:spPr>
          <a:xfrm>
            <a:off x="884568" y="1766457"/>
            <a:ext cx="7344452" cy="2201125"/>
          </a:xfrm>
          <a:prstGeom prst="rect">
            <a:avLst/>
          </a:prstGeom>
          <a:noFill/>
          <a:ln w="9525">
            <a:noFill/>
          </a:ln>
        </p:spPr>
      </p:pic>
      <p:pic>
        <p:nvPicPr>
          <p:cNvPr id="39" name="图片 38"/>
          <p:cNvPicPr/>
          <p:nvPr/>
        </p:nvPicPr>
        <p:blipFill>
          <a:blip r:embed="rId4"/>
          <a:stretch>
            <a:fillRect/>
          </a:stretch>
        </p:blipFill>
        <p:spPr>
          <a:xfrm>
            <a:off x="905034" y="3905215"/>
            <a:ext cx="7396929" cy="2376748"/>
          </a:xfrm>
          <a:prstGeom prst="rect">
            <a:avLst/>
          </a:prstGeom>
          <a:noFill/>
          <a:ln w="9525">
            <a:noFill/>
          </a:ln>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05" y="212951"/>
            <a:ext cx="814343" cy="646703"/>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误差特性分析</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50507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非视距误差分析</a:t>
            </a:r>
          </a:p>
        </p:txBody>
      </p:sp>
      <p:grpSp>
        <p:nvGrpSpPr>
          <p:cNvPr id="18" name="组合 1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 39"/>
          <p:cNvPicPr/>
          <p:nvPr/>
        </p:nvPicPr>
        <p:blipFill>
          <a:blip r:embed="rId3"/>
          <a:stretch>
            <a:fillRect/>
          </a:stretch>
        </p:blipFill>
        <p:spPr>
          <a:xfrm>
            <a:off x="763091" y="1777639"/>
            <a:ext cx="7266812" cy="3410946"/>
          </a:xfrm>
          <a:prstGeom prst="rect">
            <a:avLst/>
          </a:prstGeom>
          <a:noFill/>
          <a:ln w="9525">
            <a:noFill/>
          </a:ln>
        </p:spPr>
      </p:pic>
    </p:spTree>
    <p:extLst>
      <p:ext uri="{BB962C8B-B14F-4D97-AF65-F5344CB8AC3E}">
        <p14:creationId xmlns:p14="http://schemas.microsoft.com/office/powerpoint/2010/main" val="73482230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50507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算法框图</a:t>
            </a:r>
          </a:p>
        </p:txBody>
      </p:sp>
      <p:pic>
        <p:nvPicPr>
          <p:cNvPr id="3" name="图片 -2147482572"/>
          <p:cNvPicPr>
            <a:picLocks noChangeAspect="1"/>
          </p:cNvPicPr>
          <p:nvPr/>
        </p:nvPicPr>
        <p:blipFill>
          <a:blip r:embed="rId3"/>
          <a:stretch>
            <a:fillRect/>
          </a:stretch>
        </p:blipFill>
        <p:spPr>
          <a:xfrm>
            <a:off x="634637" y="1986368"/>
            <a:ext cx="8320730" cy="1482046"/>
          </a:xfrm>
          <a:prstGeom prst="rect">
            <a:avLst/>
          </a:prstGeom>
          <a:noFill/>
          <a:ln w="9525">
            <a:noFill/>
          </a:ln>
        </p:spPr>
      </p:pic>
      <p:grpSp>
        <p:nvGrpSpPr>
          <p:cNvPr id="9" name="组合 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250507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非视距处理</a:t>
            </a:r>
          </a:p>
        </p:txBody>
      </p:sp>
      <p:graphicFrame>
        <p:nvGraphicFramePr>
          <p:cNvPr id="2" name="对象 1"/>
          <p:cNvGraphicFramePr>
            <a:graphicFrameLocks noChangeAspect="1"/>
          </p:cNvGraphicFramePr>
          <p:nvPr/>
        </p:nvGraphicFramePr>
        <p:xfrm>
          <a:off x="1638300" y="1818640"/>
          <a:ext cx="4464050" cy="967740"/>
        </p:xfrm>
        <a:graphic>
          <a:graphicData uri="http://schemas.openxmlformats.org/presentationml/2006/ole">
            <mc:AlternateContent xmlns:mc="http://schemas.openxmlformats.org/markup-compatibility/2006">
              <mc:Choice xmlns:v="urn:schemas-microsoft-com:vml" Requires="v">
                <p:oleObj spid="_x0000_s12323" r:id="rId4" imgW="2260600" imgH="508000" progId="Equation.3">
                  <p:embed/>
                </p:oleObj>
              </mc:Choice>
              <mc:Fallback>
                <p:oleObj r:id="rId4" imgW="2260600" imgH="508000" progId="Equation.3">
                  <p:embed/>
                  <p:pic>
                    <p:nvPicPr>
                      <p:cNvPr id="0" name="图片 12"/>
                      <p:cNvPicPr/>
                      <p:nvPr/>
                    </p:nvPicPr>
                    <p:blipFill>
                      <a:blip r:embed="rId5"/>
                      <a:stretch>
                        <a:fillRect/>
                      </a:stretch>
                    </p:blipFill>
                    <p:spPr>
                      <a:xfrm>
                        <a:off x="1638300" y="1818640"/>
                        <a:ext cx="4464050" cy="967740"/>
                      </a:xfrm>
                      <a:prstGeom prst="rect">
                        <a:avLst/>
                      </a:prstGeom>
                      <a:noFill/>
                      <a:ln w="38100">
                        <a:noFill/>
                        <a:miter/>
                      </a:ln>
                    </p:spPr>
                  </p:pic>
                </p:oleObj>
              </mc:Fallback>
            </mc:AlternateContent>
          </a:graphicData>
        </a:graphic>
      </p:graphicFrame>
      <p:graphicFrame>
        <p:nvGraphicFramePr>
          <p:cNvPr id="9" name="对象 -2147482571"/>
          <p:cNvGraphicFramePr>
            <a:graphicFrameLocks noChangeAspect="1"/>
          </p:cNvGraphicFramePr>
          <p:nvPr/>
        </p:nvGraphicFramePr>
        <p:xfrm>
          <a:off x="1750695" y="2963545"/>
          <a:ext cx="2748915" cy="498475"/>
        </p:xfrm>
        <a:graphic>
          <a:graphicData uri="http://schemas.openxmlformats.org/presentationml/2006/ole">
            <mc:AlternateContent xmlns:mc="http://schemas.openxmlformats.org/markup-compatibility/2006">
              <mc:Choice xmlns:v="urn:schemas-microsoft-com:vml" Requires="v">
                <p:oleObj spid="_x0000_s12324" r:id="rId6" imgW="1244600" imgH="228600" progId="Equation.3">
                  <p:embed/>
                </p:oleObj>
              </mc:Choice>
              <mc:Fallback>
                <p:oleObj r:id="rId6" imgW="1244600" imgH="228600" progId="Equation.3">
                  <p:embed/>
                  <p:pic>
                    <p:nvPicPr>
                      <p:cNvPr id="0" name="图片 10"/>
                      <p:cNvPicPr/>
                      <p:nvPr/>
                    </p:nvPicPr>
                    <p:blipFill>
                      <a:blip r:embed="rId7"/>
                      <a:stretch>
                        <a:fillRect/>
                      </a:stretch>
                    </p:blipFill>
                    <p:spPr>
                      <a:xfrm>
                        <a:off x="1750695" y="2963545"/>
                        <a:ext cx="2748915" cy="498475"/>
                      </a:xfrm>
                      <a:prstGeom prst="rect">
                        <a:avLst/>
                      </a:prstGeom>
                      <a:noFill/>
                      <a:ln w="38100">
                        <a:noFill/>
                        <a:miter/>
                      </a:ln>
                    </p:spPr>
                  </p:pic>
                </p:oleObj>
              </mc:Fallback>
            </mc:AlternateContent>
          </a:graphicData>
        </a:graphic>
      </p:graphicFrame>
      <p:pic>
        <p:nvPicPr>
          <p:cNvPr id="29" name="图片 87"/>
          <p:cNvPicPr>
            <a:picLocks noChangeAspect="1"/>
          </p:cNvPicPr>
          <p:nvPr/>
        </p:nvPicPr>
        <p:blipFill>
          <a:blip r:embed="rId8"/>
          <a:stretch>
            <a:fillRect/>
          </a:stretch>
        </p:blipFill>
        <p:spPr>
          <a:xfrm>
            <a:off x="1073150" y="3462020"/>
            <a:ext cx="7160260" cy="2874010"/>
          </a:xfrm>
          <a:prstGeom prst="rect">
            <a:avLst/>
          </a:prstGeom>
          <a:noFill/>
          <a:ln w="9525">
            <a:noFill/>
          </a:ln>
        </p:spPr>
      </p:pic>
      <p:grpSp>
        <p:nvGrpSpPr>
          <p:cNvPr id="10" name="组合 9"/>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591185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基于动静态判定改进</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rPr>
              <a:t>Kalman</a:t>
            </a:r>
          </a:p>
        </p:txBody>
      </p:sp>
      <p:sp>
        <p:nvSpPr>
          <p:cNvPr id="19" name="文本框 18"/>
          <p:cNvSpPr txBox="1"/>
          <p:nvPr/>
        </p:nvSpPr>
        <p:spPr>
          <a:xfrm>
            <a:off x="1007110" y="2047240"/>
            <a:ext cx="249491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状态预测方程</a:t>
            </a:r>
            <a:r>
              <a:rPr lang="en-US" altLang="zh-CN" sz="2000">
                <a:latin typeface="宋体" panose="02010600030101010101" pitchFamily="2" charset="-122"/>
                <a:ea typeface="宋体" panose="02010600030101010101" pitchFamily="2" charset="-122"/>
              </a:rPr>
              <a:t>:</a:t>
            </a:r>
          </a:p>
        </p:txBody>
      </p:sp>
      <p:sp>
        <p:nvSpPr>
          <p:cNvPr id="20" name="文本框 19"/>
          <p:cNvSpPr txBox="1"/>
          <p:nvPr/>
        </p:nvSpPr>
        <p:spPr>
          <a:xfrm>
            <a:off x="1007110" y="2943860"/>
            <a:ext cx="234188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预测误差方差阵</a:t>
            </a:r>
          </a:p>
        </p:txBody>
      </p:sp>
      <p:sp>
        <p:nvSpPr>
          <p:cNvPr id="21" name="文本框 20"/>
          <p:cNvSpPr txBox="1"/>
          <p:nvPr/>
        </p:nvSpPr>
        <p:spPr>
          <a:xfrm>
            <a:off x="982345" y="3749675"/>
            <a:ext cx="2418080" cy="39878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增益矩阵方程</a:t>
            </a:r>
            <a:r>
              <a:rPr lang="en-US" altLang="zh-CN" sz="2000" dirty="0">
                <a:latin typeface="宋体" panose="02010600030101010101" pitchFamily="2" charset="-122"/>
                <a:ea typeface="宋体" panose="02010600030101010101" pitchFamily="2" charset="-122"/>
              </a:rPr>
              <a:t>:</a:t>
            </a:r>
          </a:p>
        </p:txBody>
      </p:sp>
      <p:sp>
        <p:nvSpPr>
          <p:cNvPr id="23" name="文本框 22"/>
          <p:cNvSpPr txBox="1"/>
          <p:nvPr/>
        </p:nvSpPr>
        <p:spPr>
          <a:xfrm>
            <a:off x="1007110" y="4668520"/>
            <a:ext cx="217487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状态估计方程</a:t>
            </a:r>
            <a:r>
              <a:rPr lang="en-US" altLang="zh-CN" sz="2000">
                <a:latin typeface="宋体" panose="02010600030101010101" pitchFamily="2" charset="-122"/>
                <a:ea typeface="宋体" panose="02010600030101010101" pitchFamily="2" charset="-122"/>
              </a:rPr>
              <a:t>:</a:t>
            </a:r>
          </a:p>
        </p:txBody>
      </p:sp>
      <p:sp>
        <p:nvSpPr>
          <p:cNvPr id="24" name="文本框 23"/>
          <p:cNvSpPr txBox="1"/>
          <p:nvPr/>
        </p:nvSpPr>
        <p:spPr>
          <a:xfrm>
            <a:off x="1014095" y="5487670"/>
            <a:ext cx="235394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(5)</a:t>
            </a:r>
            <a:r>
              <a:rPr lang="zh-CN" altLang="en-US" sz="2000">
                <a:latin typeface="宋体" panose="02010600030101010101" pitchFamily="2" charset="-122"/>
                <a:ea typeface="宋体" panose="02010600030101010101" pitchFamily="2" charset="-122"/>
              </a:rPr>
              <a:t>估计误差方差阵</a:t>
            </a:r>
            <a:r>
              <a:rPr lang="en-US" altLang="zh-CN" sz="2000">
                <a:latin typeface="宋体" panose="02010600030101010101" pitchFamily="2" charset="-122"/>
                <a:ea typeface="宋体" panose="02010600030101010101" pitchFamily="2" charset="-122"/>
              </a:rPr>
              <a:t>:</a:t>
            </a:r>
          </a:p>
        </p:txBody>
      </p:sp>
      <p:graphicFrame>
        <p:nvGraphicFramePr>
          <p:cNvPr id="25" name="对象 24">
            <a:hlinkClick r:id="" action="ppaction://ole?verb=0"/>
          </p:cNvPr>
          <p:cNvGraphicFramePr>
            <a:graphicFrameLocks noChangeAspect="1"/>
          </p:cNvGraphicFramePr>
          <p:nvPr/>
        </p:nvGraphicFramePr>
        <p:xfrm>
          <a:off x="1466215" y="2446020"/>
          <a:ext cx="2277745" cy="382905"/>
        </p:xfrm>
        <a:graphic>
          <a:graphicData uri="http://schemas.openxmlformats.org/presentationml/2006/ole">
            <mc:AlternateContent xmlns:mc="http://schemas.openxmlformats.org/markup-compatibility/2006">
              <mc:Choice xmlns:v="urn:schemas-microsoft-com:vml" Requires="v">
                <p:oleObj spid="_x0000_s13432" r:id="rId4" imgW="1435100" imgH="241300" progId="Equation.KSEE3">
                  <p:embed/>
                </p:oleObj>
              </mc:Choice>
              <mc:Fallback>
                <p:oleObj r:id="rId4" imgW="1435100" imgH="241300" progId="Equation.KSEE3">
                  <p:embed/>
                  <p:pic>
                    <p:nvPicPr>
                      <p:cNvPr id="0" name="图片 1024"/>
                      <p:cNvPicPr/>
                      <p:nvPr/>
                    </p:nvPicPr>
                    <p:blipFill>
                      <a:blip r:embed="rId5"/>
                      <a:stretch>
                        <a:fillRect/>
                      </a:stretch>
                    </p:blipFill>
                    <p:spPr>
                      <a:xfrm>
                        <a:off x="1466215" y="2446020"/>
                        <a:ext cx="2277745" cy="382905"/>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1445895" y="3342640"/>
          <a:ext cx="2529840" cy="407035"/>
        </p:xfrm>
        <a:graphic>
          <a:graphicData uri="http://schemas.openxmlformats.org/presentationml/2006/ole">
            <mc:AlternateContent xmlns:mc="http://schemas.openxmlformats.org/markup-compatibility/2006">
              <mc:Choice xmlns:v="urn:schemas-microsoft-com:vml" Requires="v">
                <p:oleObj spid="_x0000_s13433" r:id="rId6" imgW="1498600" imgH="241300" progId="Equation.KSEE3">
                  <p:embed/>
                </p:oleObj>
              </mc:Choice>
              <mc:Fallback>
                <p:oleObj r:id="rId6" imgW="1498600" imgH="241300" progId="Equation.KSEE3">
                  <p:embed/>
                  <p:pic>
                    <p:nvPicPr>
                      <p:cNvPr id="0" name="图片 1025"/>
                      <p:cNvPicPr/>
                      <p:nvPr/>
                    </p:nvPicPr>
                    <p:blipFill>
                      <a:blip r:embed="rId7"/>
                      <a:stretch>
                        <a:fillRect/>
                      </a:stretch>
                    </p:blipFill>
                    <p:spPr>
                      <a:xfrm>
                        <a:off x="1445895" y="3342640"/>
                        <a:ext cx="2529840" cy="407035"/>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1445895" y="4148455"/>
          <a:ext cx="2861945" cy="418465"/>
        </p:xfrm>
        <a:graphic>
          <a:graphicData uri="http://schemas.openxmlformats.org/presentationml/2006/ole">
            <mc:AlternateContent xmlns:mc="http://schemas.openxmlformats.org/markup-compatibility/2006">
              <mc:Choice xmlns:v="urn:schemas-microsoft-com:vml" Requires="v">
                <p:oleObj spid="_x0000_s13434" r:id="rId8" imgW="2159000" imgH="266700" progId="Equation.KSEE3">
                  <p:embed/>
                </p:oleObj>
              </mc:Choice>
              <mc:Fallback>
                <p:oleObj r:id="rId8" imgW="2159000" imgH="266700" progId="Equation.KSEE3">
                  <p:embed/>
                  <p:pic>
                    <p:nvPicPr>
                      <p:cNvPr id="0" name="图片 1026"/>
                      <p:cNvPicPr/>
                      <p:nvPr/>
                    </p:nvPicPr>
                    <p:blipFill>
                      <a:blip r:embed="rId9"/>
                      <a:stretch>
                        <a:fillRect/>
                      </a:stretch>
                    </p:blipFill>
                    <p:spPr>
                      <a:xfrm>
                        <a:off x="1445895" y="4148455"/>
                        <a:ext cx="2861945" cy="41846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1466215" y="5067300"/>
          <a:ext cx="2962910" cy="381000"/>
        </p:xfrm>
        <a:graphic>
          <a:graphicData uri="http://schemas.openxmlformats.org/presentationml/2006/ole">
            <mc:AlternateContent xmlns:mc="http://schemas.openxmlformats.org/markup-compatibility/2006">
              <mc:Choice xmlns:v="urn:schemas-microsoft-com:vml" Requires="v">
                <p:oleObj spid="_x0000_s13435" r:id="rId10" imgW="2044700" imgH="241300" progId="Equation.KSEE3">
                  <p:embed/>
                </p:oleObj>
              </mc:Choice>
              <mc:Fallback>
                <p:oleObj r:id="rId10" imgW="2044700" imgH="241300" progId="Equation.KSEE3">
                  <p:embed/>
                  <p:pic>
                    <p:nvPicPr>
                      <p:cNvPr id="0" name="图片 1027"/>
                      <p:cNvPicPr/>
                      <p:nvPr/>
                    </p:nvPicPr>
                    <p:blipFill>
                      <a:blip r:embed="rId11"/>
                      <a:stretch>
                        <a:fillRect/>
                      </a:stretch>
                    </p:blipFill>
                    <p:spPr>
                      <a:xfrm>
                        <a:off x="1466215" y="5067300"/>
                        <a:ext cx="2962910" cy="381000"/>
                      </a:xfrm>
                      <a:prstGeom prst="rect">
                        <a:avLst/>
                      </a:prstGeom>
                    </p:spPr>
                  </p:pic>
                </p:oleObj>
              </mc:Fallback>
            </mc:AlternateContent>
          </a:graphicData>
        </a:graphic>
      </p:graphicFrame>
      <p:graphicFrame>
        <p:nvGraphicFramePr>
          <p:cNvPr id="29" name="对象 28">
            <a:hlinkClick r:id="" action="ppaction://ole?verb=0"/>
          </p:cNvPr>
          <p:cNvGraphicFramePr>
            <a:graphicFrameLocks noChangeAspect="1"/>
          </p:cNvGraphicFramePr>
          <p:nvPr/>
        </p:nvGraphicFramePr>
        <p:xfrm>
          <a:off x="1466215" y="5886450"/>
          <a:ext cx="2332355" cy="422275"/>
        </p:xfrm>
        <a:graphic>
          <a:graphicData uri="http://schemas.openxmlformats.org/presentationml/2006/ole">
            <mc:AlternateContent xmlns:mc="http://schemas.openxmlformats.org/markup-compatibility/2006">
              <mc:Choice xmlns:v="urn:schemas-microsoft-com:vml" Requires="v">
                <p:oleObj spid="_x0000_s13436" r:id="rId12" imgW="1333500" imgH="241300" progId="Equation.KSEE3">
                  <p:embed/>
                </p:oleObj>
              </mc:Choice>
              <mc:Fallback>
                <p:oleObj r:id="rId12" imgW="1333500" imgH="241300" progId="Equation.KSEE3">
                  <p:embed/>
                  <p:pic>
                    <p:nvPicPr>
                      <p:cNvPr id="0" name="图片 1028"/>
                      <p:cNvPicPr/>
                      <p:nvPr/>
                    </p:nvPicPr>
                    <p:blipFill>
                      <a:blip r:embed="rId13"/>
                      <a:stretch>
                        <a:fillRect/>
                      </a:stretch>
                    </p:blipFill>
                    <p:spPr>
                      <a:xfrm>
                        <a:off x="1466215" y="5886450"/>
                        <a:ext cx="2332355" cy="422275"/>
                      </a:xfrm>
                      <a:prstGeom prst="rect">
                        <a:avLst/>
                      </a:prstGeom>
                    </p:spPr>
                  </p:pic>
                </p:oleObj>
              </mc:Fallback>
            </mc:AlternateContent>
          </a:graphicData>
        </a:graphic>
      </p:graphicFrame>
      <p:sp>
        <p:nvSpPr>
          <p:cNvPr id="106" name="文本框 105"/>
          <p:cNvSpPr txBox="1"/>
          <p:nvPr/>
        </p:nvSpPr>
        <p:spPr>
          <a:xfrm>
            <a:off x="4986020" y="1896745"/>
            <a:ext cx="2654300" cy="706755"/>
          </a:xfrm>
          <a:prstGeom prst="rect">
            <a:avLst/>
          </a:prstGeom>
          <a:noFill/>
          <a:ln w="9525">
            <a:noFill/>
          </a:ln>
        </p:spPr>
        <p:txBody>
          <a:bodyPr wrap="square">
            <a:spAutoFit/>
          </a:bodyPr>
          <a:lstStyle/>
          <a:p>
            <a:pPr indent="0"/>
            <a:r>
              <a:rPr lang="en-US" altLang="zh-CN" sz="2000" b="0">
                <a:latin typeface="宋体" panose="02010600030101010101" pitchFamily="2" charset="-122"/>
                <a:ea typeface="宋体" panose="02010600030101010101" pitchFamily="2" charset="-122"/>
                <a:cs typeface="Times New Roman" panose="02020603050405020304" charset="0"/>
              </a:rPr>
              <a:t>Q</a:t>
            </a:r>
            <a:r>
              <a:rPr lang="zh-CN" altLang="en-US" sz="2000" b="0">
                <a:latin typeface="宋体" panose="02010600030101010101" pitchFamily="2" charset="-122"/>
                <a:ea typeface="宋体" panose="02010600030101010101" pitchFamily="2" charset="-122"/>
                <a:cs typeface="宋体" panose="02010600030101010101" pitchFamily="2" charset="-122"/>
              </a:rPr>
              <a:t>值的大小影响</a:t>
            </a:r>
            <a:r>
              <a:rPr lang="en-US" altLang="zh-CN" sz="2000" b="0">
                <a:latin typeface="宋体" panose="02010600030101010101" pitchFamily="2" charset="-122"/>
                <a:ea typeface="宋体" panose="02010600030101010101" pitchFamily="2" charset="-122"/>
                <a:cs typeface="Times New Roman" panose="02020603050405020304" charset="0"/>
              </a:rPr>
              <a:t>Kalman</a:t>
            </a:r>
            <a:r>
              <a:rPr lang="zh-CN" altLang="en-US" sz="2000" b="0">
                <a:latin typeface="宋体" panose="02010600030101010101" pitchFamily="2" charset="-122"/>
                <a:ea typeface="宋体" panose="02010600030101010101" pitchFamily="2" charset="-122"/>
                <a:cs typeface="宋体" panose="02010600030101010101" pitchFamily="2" charset="-122"/>
              </a:rPr>
              <a:t>滤波收敛速度的快慢</a:t>
            </a:r>
            <a:endParaRPr lang="zh-CN" altLang="en-US" sz="2000">
              <a:latin typeface="宋体" panose="02010600030101010101" pitchFamily="2" charset="-122"/>
              <a:ea typeface="宋体" panose="02010600030101010101" pitchFamily="2" charset="-122"/>
            </a:endParaRPr>
          </a:p>
        </p:txBody>
      </p:sp>
      <p:graphicFrame>
        <p:nvGraphicFramePr>
          <p:cNvPr id="30" name="对象 29">
            <a:hlinkClick r:id="" action="ppaction://ole?verb=0"/>
          </p:cNvPr>
          <p:cNvGraphicFramePr>
            <a:graphicFrameLocks noChangeAspect="1"/>
          </p:cNvGraphicFramePr>
          <p:nvPr/>
        </p:nvGraphicFramePr>
        <p:xfrm>
          <a:off x="5079048" y="3062605"/>
          <a:ext cx="2701925" cy="407035"/>
        </p:xfrm>
        <a:graphic>
          <a:graphicData uri="http://schemas.openxmlformats.org/presentationml/2006/ole">
            <mc:AlternateContent xmlns:mc="http://schemas.openxmlformats.org/markup-compatibility/2006">
              <mc:Choice xmlns:v="urn:schemas-microsoft-com:vml" Requires="v">
                <p:oleObj spid="_x0000_s13437" r:id="rId14" imgW="1600200" imgH="241300" progId="Equation.KSEE3">
                  <p:embed/>
                </p:oleObj>
              </mc:Choice>
              <mc:Fallback>
                <p:oleObj r:id="rId14" imgW="1600200" imgH="241300" progId="Equation.KSEE3">
                  <p:embed/>
                  <p:pic>
                    <p:nvPicPr>
                      <p:cNvPr id="0" name="图片 1025"/>
                      <p:cNvPicPr/>
                      <p:nvPr/>
                    </p:nvPicPr>
                    <p:blipFill>
                      <a:blip r:embed="rId15"/>
                      <a:stretch>
                        <a:fillRect/>
                      </a:stretch>
                    </p:blipFill>
                    <p:spPr>
                      <a:xfrm>
                        <a:off x="5079048" y="3062605"/>
                        <a:ext cx="2701925" cy="407035"/>
                      </a:xfrm>
                      <a:prstGeom prst="rect">
                        <a:avLst/>
                      </a:prstGeom>
                    </p:spPr>
                  </p:pic>
                </p:oleObj>
              </mc:Fallback>
            </mc:AlternateContent>
          </a:graphicData>
        </a:graphic>
      </p:graphicFrame>
      <p:cxnSp>
        <p:nvCxnSpPr>
          <p:cNvPr id="105" name="直接连接符 127"/>
          <p:cNvCxnSpPr/>
          <p:nvPr/>
        </p:nvCxnSpPr>
        <p:spPr>
          <a:xfrm>
            <a:off x="4933950" y="2013585"/>
            <a:ext cx="0" cy="4667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flipH="1">
            <a:off x="4037965" y="2047240"/>
            <a:ext cx="819785" cy="398780"/>
          </a:xfrm>
          <a:prstGeom prst="rect">
            <a:avLst/>
          </a:prstGeom>
          <a:noFill/>
        </p:spPr>
        <p:txBody>
          <a:bodyPr wrap="square" rtlCol="0">
            <a:spAutoFit/>
          </a:bodyPr>
          <a:lstStyle/>
          <a:p>
            <a:pPr algn="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分析</a:t>
            </a:r>
          </a:p>
        </p:txBody>
      </p:sp>
      <p:cxnSp>
        <p:nvCxnSpPr>
          <p:cNvPr id="32" name="直接连接符 127"/>
          <p:cNvCxnSpPr/>
          <p:nvPr/>
        </p:nvCxnSpPr>
        <p:spPr>
          <a:xfrm>
            <a:off x="5010150" y="3028950"/>
            <a:ext cx="0" cy="46672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flipH="1">
            <a:off x="4114165" y="3062605"/>
            <a:ext cx="819785" cy="398780"/>
          </a:xfrm>
          <a:prstGeom prst="rect">
            <a:avLst/>
          </a:prstGeom>
          <a:noFill/>
        </p:spPr>
        <p:txBody>
          <a:bodyPr wrap="square" rtlCol="0">
            <a:spAutoFit/>
          </a:bodyPr>
          <a:lstStyle/>
          <a:p>
            <a:pPr algn="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改进</a:t>
            </a:r>
          </a:p>
        </p:txBody>
      </p:sp>
      <p:graphicFrame>
        <p:nvGraphicFramePr>
          <p:cNvPr id="10" name="对象 -2147482536"/>
          <p:cNvGraphicFramePr>
            <a:graphicFrameLocks noChangeAspect="1"/>
          </p:cNvGraphicFramePr>
          <p:nvPr/>
        </p:nvGraphicFramePr>
        <p:xfrm>
          <a:off x="4738370" y="3960495"/>
          <a:ext cx="3383280" cy="1815465"/>
        </p:xfrm>
        <a:graphic>
          <a:graphicData uri="http://schemas.openxmlformats.org/presentationml/2006/ole">
            <mc:AlternateContent xmlns:mc="http://schemas.openxmlformats.org/markup-compatibility/2006">
              <mc:Choice xmlns:v="urn:schemas-microsoft-com:vml" Requires="v">
                <p:oleObj spid="_x0000_s13438" r:id="rId16" imgW="3403600" imgH="1816100" progId="Visio.Drawing.11">
                  <p:embed/>
                </p:oleObj>
              </mc:Choice>
              <mc:Fallback>
                <p:oleObj r:id="rId16" imgW="3403600" imgH="1816100" progId="Visio.Drawing.11">
                  <p:embed/>
                  <p:pic>
                    <p:nvPicPr>
                      <p:cNvPr id="0" name="图片 3075"/>
                      <p:cNvPicPr/>
                      <p:nvPr/>
                    </p:nvPicPr>
                    <p:blipFill>
                      <a:blip r:embed="rId17"/>
                      <a:stretch>
                        <a:fillRect/>
                      </a:stretch>
                    </p:blipFill>
                    <p:spPr>
                      <a:xfrm>
                        <a:off x="4738370" y="3960495"/>
                        <a:ext cx="3383280" cy="1815465"/>
                      </a:xfrm>
                      <a:prstGeom prst="rect">
                        <a:avLst/>
                      </a:prstGeom>
                      <a:noFill/>
                      <a:ln w="38100">
                        <a:noFill/>
                        <a:miter/>
                      </a:ln>
                    </p:spPr>
                  </p:pic>
                </p:oleObj>
              </mc:Fallback>
            </mc:AlternateContent>
          </a:graphicData>
        </a:graphic>
      </p:graphicFrame>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31"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536829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基于动静态判定改进</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Kalman</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31" name="图片 119"/>
          <p:cNvPicPr>
            <a:picLocks noChangeAspect="1"/>
          </p:cNvPicPr>
          <p:nvPr/>
        </p:nvPicPr>
        <p:blipFill>
          <a:blip r:embed="rId3"/>
          <a:stretch>
            <a:fillRect/>
          </a:stretch>
        </p:blipFill>
        <p:spPr>
          <a:xfrm>
            <a:off x="810577" y="3712582"/>
            <a:ext cx="7298009" cy="3074298"/>
          </a:xfrm>
          <a:prstGeom prst="rect">
            <a:avLst/>
          </a:prstGeom>
          <a:noFill/>
          <a:ln w="9525">
            <a:noFill/>
          </a:ln>
        </p:spPr>
      </p:pic>
      <p:pic>
        <p:nvPicPr>
          <p:cNvPr id="34" name="图片 121"/>
          <p:cNvPicPr>
            <a:picLocks noChangeAspect="1"/>
          </p:cNvPicPr>
          <p:nvPr/>
        </p:nvPicPr>
        <p:blipFill>
          <a:blip r:embed="rId4"/>
          <a:stretch>
            <a:fillRect/>
          </a:stretch>
        </p:blipFill>
        <p:spPr>
          <a:xfrm>
            <a:off x="810576" y="1670685"/>
            <a:ext cx="7217539" cy="2207632"/>
          </a:xfrm>
          <a:prstGeom prst="rect">
            <a:avLst/>
          </a:prstGeom>
          <a:noFill/>
          <a:ln w="9525">
            <a:noFill/>
          </a:ln>
        </p:spPr>
      </p:pic>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333121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最小二乘定位算法</a:t>
            </a:r>
          </a:p>
        </p:txBody>
      </p:sp>
      <p:sp>
        <p:nvSpPr>
          <p:cNvPr id="19" name="文本框 18"/>
          <p:cNvSpPr txBox="1"/>
          <p:nvPr/>
        </p:nvSpPr>
        <p:spPr>
          <a:xfrm>
            <a:off x="1143635" y="2029460"/>
            <a:ext cx="121920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基站坐标</a:t>
            </a:r>
          </a:p>
        </p:txBody>
      </p:sp>
      <p:sp>
        <p:nvSpPr>
          <p:cNvPr id="20" name="文本框 19"/>
          <p:cNvSpPr txBox="1"/>
          <p:nvPr/>
        </p:nvSpPr>
        <p:spPr>
          <a:xfrm>
            <a:off x="1143635" y="2398395"/>
            <a:ext cx="3114040"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标签与基站之间测量距离</a:t>
            </a:r>
          </a:p>
        </p:txBody>
      </p:sp>
      <p:graphicFrame>
        <p:nvGraphicFramePr>
          <p:cNvPr id="21" name="对象 20">
            <a:hlinkClick r:id="" action="ppaction://ole?verb=0"/>
          </p:cNvPr>
          <p:cNvGraphicFramePr>
            <a:graphicFrameLocks noChangeAspect="1"/>
          </p:cNvGraphicFramePr>
          <p:nvPr/>
        </p:nvGraphicFramePr>
        <p:xfrm>
          <a:off x="2240915" y="2048510"/>
          <a:ext cx="696595" cy="330200"/>
        </p:xfrm>
        <a:graphic>
          <a:graphicData uri="http://schemas.openxmlformats.org/presentationml/2006/ole">
            <mc:AlternateContent xmlns:mc="http://schemas.openxmlformats.org/markup-compatibility/2006">
              <mc:Choice xmlns:v="urn:schemas-microsoft-com:vml" Requires="v">
                <p:oleObj spid="_x0000_s14538" r:id="rId4" imgW="482600" imgH="228600" progId="Equation.KSEE3">
                  <p:embed/>
                </p:oleObj>
              </mc:Choice>
              <mc:Fallback>
                <p:oleObj r:id="rId4" imgW="482600" imgH="228600" progId="Equation.KSEE3">
                  <p:embed/>
                  <p:pic>
                    <p:nvPicPr>
                      <p:cNvPr id="0" name="图片 2048"/>
                      <p:cNvPicPr/>
                      <p:nvPr/>
                    </p:nvPicPr>
                    <p:blipFill>
                      <a:blip r:embed="rId5"/>
                      <a:stretch>
                        <a:fillRect/>
                      </a:stretch>
                    </p:blipFill>
                    <p:spPr>
                      <a:xfrm>
                        <a:off x="2240915" y="2048510"/>
                        <a:ext cx="696595" cy="330200"/>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extLst>
              <p:ext uri="{D42A27DB-BD31-4B8C-83A1-F6EECF244321}">
                <p14:modId xmlns:p14="http://schemas.microsoft.com/office/powerpoint/2010/main" val="138187763"/>
              </p:ext>
            </p:extLst>
          </p:nvPr>
        </p:nvGraphicFramePr>
        <p:xfrm>
          <a:off x="4019331" y="2451626"/>
          <a:ext cx="284480" cy="367665"/>
        </p:xfrm>
        <a:graphic>
          <a:graphicData uri="http://schemas.openxmlformats.org/presentationml/2006/ole">
            <mc:AlternateContent xmlns:mc="http://schemas.openxmlformats.org/markup-compatibility/2006">
              <mc:Choice xmlns:v="urn:schemas-microsoft-com:vml" Requires="v">
                <p:oleObj spid="_x0000_s14539" r:id="rId6" imgW="177165" imgH="228600" progId="Equation.KSEE3">
                  <p:embed/>
                </p:oleObj>
              </mc:Choice>
              <mc:Fallback>
                <p:oleObj r:id="rId6" imgW="177165" imgH="228600" progId="Equation.KSEE3">
                  <p:embed/>
                  <p:pic>
                    <p:nvPicPr>
                      <p:cNvPr id="0" name="图片 2049"/>
                      <p:cNvPicPr/>
                      <p:nvPr/>
                    </p:nvPicPr>
                    <p:blipFill>
                      <a:blip r:embed="rId7"/>
                      <a:stretch>
                        <a:fillRect/>
                      </a:stretch>
                    </p:blipFill>
                    <p:spPr>
                      <a:xfrm>
                        <a:off x="4019331" y="2451626"/>
                        <a:ext cx="284480" cy="367665"/>
                      </a:xfrm>
                      <a:prstGeom prst="rect">
                        <a:avLst/>
                      </a:prstGeom>
                    </p:spPr>
                  </p:pic>
                </p:oleObj>
              </mc:Fallback>
            </mc:AlternateContent>
          </a:graphicData>
        </a:graphic>
      </p:graphicFrame>
      <p:graphicFrame>
        <p:nvGraphicFramePr>
          <p:cNvPr id="2" name="对象 -2147482559"/>
          <p:cNvGraphicFramePr>
            <a:graphicFrameLocks noChangeAspect="1"/>
          </p:cNvGraphicFramePr>
          <p:nvPr/>
        </p:nvGraphicFramePr>
        <p:xfrm>
          <a:off x="1143635" y="2924810"/>
          <a:ext cx="3286760" cy="1296670"/>
        </p:xfrm>
        <a:graphic>
          <a:graphicData uri="http://schemas.openxmlformats.org/presentationml/2006/ole">
            <mc:AlternateContent xmlns:mc="http://schemas.openxmlformats.org/markup-compatibility/2006">
              <mc:Choice xmlns:v="urn:schemas-microsoft-com:vml" Requires="v">
                <p:oleObj spid="_x0000_s14540" r:id="rId8" imgW="2501900" imgH="965200" progId="Equation.3">
                  <p:embed/>
                </p:oleObj>
              </mc:Choice>
              <mc:Fallback>
                <p:oleObj r:id="rId8" imgW="2501900" imgH="965200" progId="Equation.3">
                  <p:embed/>
                  <p:pic>
                    <p:nvPicPr>
                      <p:cNvPr id="0" name="图片 3075"/>
                      <p:cNvPicPr/>
                      <p:nvPr/>
                    </p:nvPicPr>
                    <p:blipFill>
                      <a:blip r:embed="rId9"/>
                      <a:stretch>
                        <a:fillRect/>
                      </a:stretch>
                    </p:blipFill>
                    <p:spPr>
                      <a:xfrm>
                        <a:off x="1143635" y="2924810"/>
                        <a:ext cx="3286760" cy="1296670"/>
                      </a:xfrm>
                      <a:prstGeom prst="rect">
                        <a:avLst/>
                      </a:prstGeom>
                      <a:noFill/>
                      <a:ln w="38100">
                        <a:noFill/>
                        <a:miter/>
                      </a:ln>
                    </p:spPr>
                  </p:pic>
                </p:oleObj>
              </mc:Fallback>
            </mc:AlternateContent>
          </a:graphicData>
        </a:graphic>
      </p:graphicFrame>
      <p:graphicFrame>
        <p:nvGraphicFramePr>
          <p:cNvPr id="10" name="对象 -2147482557"/>
          <p:cNvGraphicFramePr>
            <a:graphicFrameLocks noChangeAspect="1"/>
          </p:cNvGraphicFramePr>
          <p:nvPr/>
        </p:nvGraphicFramePr>
        <p:xfrm>
          <a:off x="2088515" y="4620260"/>
          <a:ext cx="986790" cy="265430"/>
        </p:xfrm>
        <a:graphic>
          <a:graphicData uri="http://schemas.openxmlformats.org/presentationml/2006/ole">
            <mc:AlternateContent xmlns:mc="http://schemas.openxmlformats.org/markup-compatibility/2006">
              <mc:Choice xmlns:v="urn:schemas-microsoft-com:vml" Requires="v">
                <p:oleObj spid="_x0000_s14541" r:id="rId10" imgW="558800" imgH="165100" progId="Equation.3">
                  <p:embed/>
                </p:oleObj>
              </mc:Choice>
              <mc:Fallback>
                <p:oleObj r:id="rId10" imgW="558800" imgH="165100" progId="Equation.3">
                  <p:embed/>
                  <p:pic>
                    <p:nvPicPr>
                      <p:cNvPr id="0" name="图片 23"/>
                      <p:cNvPicPr/>
                      <p:nvPr/>
                    </p:nvPicPr>
                    <p:blipFill>
                      <a:blip r:embed="rId11"/>
                      <a:stretch>
                        <a:fillRect/>
                      </a:stretch>
                    </p:blipFill>
                    <p:spPr>
                      <a:xfrm>
                        <a:off x="2088515" y="4620260"/>
                        <a:ext cx="986790" cy="265430"/>
                      </a:xfrm>
                      <a:prstGeom prst="rect">
                        <a:avLst/>
                      </a:prstGeom>
                      <a:noFill/>
                      <a:ln w="38100">
                        <a:noFill/>
                        <a:miter/>
                      </a:ln>
                    </p:spPr>
                  </p:pic>
                </p:oleObj>
              </mc:Fallback>
            </mc:AlternateContent>
          </a:graphicData>
        </a:graphic>
      </p:graphicFrame>
      <p:graphicFrame>
        <p:nvGraphicFramePr>
          <p:cNvPr id="11" name="对象 -2147482556"/>
          <p:cNvGraphicFramePr>
            <a:graphicFrameLocks noChangeAspect="1"/>
          </p:cNvGraphicFramePr>
          <p:nvPr/>
        </p:nvGraphicFramePr>
        <p:xfrm>
          <a:off x="1129030" y="5091430"/>
          <a:ext cx="1591945" cy="1011555"/>
        </p:xfrm>
        <a:graphic>
          <a:graphicData uri="http://schemas.openxmlformats.org/presentationml/2006/ole">
            <mc:AlternateContent xmlns:mc="http://schemas.openxmlformats.org/markup-compatibility/2006">
              <mc:Choice xmlns:v="urn:schemas-microsoft-com:vml" Requires="v">
                <p:oleObj spid="_x0000_s14542" r:id="rId12" imgW="1459865" imgH="939800" progId="Equation.3">
                  <p:embed/>
                </p:oleObj>
              </mc:Choice>
              <mc:Fallback>
                <p:oleObj r:id="rId12" imgW="1459865" imgH="939800" progId="Equation.3">
                  <p:embed/>
                  <p:pic>
                    <p:nvPicPr>
                      <p:cNvPr id="0" name="图片 24"/>
                      <p:cNvPicPr/>
                      <p:nvPr/>
                    </p:nvPicPr>
                    <p:blipFill>
                      <a:blip r:embed="rId13"/>
                      <a:stretch>
                        <a:fillRect/>
                      </a:stretch>
                    </p:blipFill>
                    <p:spPr>
                      <a:xfrm>
                        <a:off x="1129030" y="5091430"/>
                        <a:ext cx="1591945" cy="1011555"/>
                      </a:xfrm>
                      <a:prstGeom prst="rect">
                        <a:avLst/>
                      </a:prstGeom>
                      <a:noFill/>
                      <a:ln w="38100">
                        <a:noFill/>
                        <a:miter/>
                      </a:ln>
                    </p:spPr>
                  </p:pic>
                </p:oleObj>
              </mc:Fallback>
            </mc:AlternateContent>
          </a:graphicData>
        </a:graphic>
      </p:graphicFrame>
      <p:graphicFrame>
        <p:nvGraphicFramePr>
          <p:cNvPr id="4" name="对象 -2147482555"/>
          <p:cNvGraphicFramePr>
            <a:graphicFrameLocks noChangeAspect="1"/>
          </p:cNvGraphicFramePr>
          <p:nvPr/>
        </p:nvGraphicFramePr>
        <p:xfrm>
          <a:off x="4257675" y="5283835"/>
          <a:ext cx="537210" cy="712470"/>
        </p:xfrm>
        <a:graphic>
          <a:graphicData uri="http://schemas.openxmlformats.org/presentationml/2006/ole">
            <mc:AlternateContent xmlns:mc="http://schemas.openxmlformats.org/markup-compatibility/2006">
              <mc:Choice xmlns:v="urn:schemas-microsoft-com:vml" Requires="v">
                <p:oleObj spid="_x0000_s14543" r:id="rId14" imgW="545465" imgH="711200" progId="Equation.3">
                  <p:embed/>
                </p:oleObj>
              </mc:Choice>
              <mc:Fallback>
                <p:oleObj r:id="rId14" imgW="545465" imgH="711200" progId="Equation.3">
                  <p:embed/>
                  <p:pic>
                    <p:nvPicPr>
                      <p:cNvPr id="0" name="图片 25"/>
                      <p:cNvPicPr/>
                      <p:nvPr/>
                    </p:nvPicPr>
                    <p:blipFill>
                      <a:blip r:embed="rId15"/>
                      <a:stretch>
                        <a:fillRect/>
                      </a:stretch>
                    </p:blipFill>
                    <p:spPr>
                      <a:xfrm>
                        <a:off x="4257675" y="5283835"/>
                        <a:ext cx="537210" cy="712470"/>
                      </a:xfrm>
                      <a:prstGeom prst="rect">
                        <a:avLst/>
                      </a:prstGeom>
                      <a:noFill/>
                      <a:ln w="38100">
                        <a:noFill/>
                        <a:miter/>
                      </a:ln>
                    </p:spPr>
                  </p:pic>
                </p:oleObj>
              </mc:Fallback>
            </mc:AlternateContent>
          </a:graphicData>
        </a:graphic>
      </p:graphicFrame>
      <p:graphicFrame>
        <p:nvGraphicFramePr>
          <p:cNvPr id="18" name="对象 -2147482554"/>
          <p:cNvGraphicFramePr>
            <a:graphicFrameLocks noChangeAspect="1"/>
          </p:cNvGraphicFramePr>
          <p:nvPr/>
        </p:nvGraphicFramePr>
        <p:xfrm>
          <a:off x="2760980" y="5091430"/>
          <a:ext cx="1456690" cy="1039495"/>
        </p:xfrm>
        <a:graphic>
          <a:graphicData uri="http://schemas.openxmlformats.org/presentationml/2006/ole">
            <mc:AlternateContent xmlns:mc="http://schemas.openxmlformats.org/markup-compatibility/2006">
              <mc:Choice xmlns:v="urn:schemas-microsoft-com:vml" Requires="v">
                <p:oleObj spid="_x0000_s14544" r:id="rId16" imgW="1371600" imgH="965200" progId="Equation.3">
                  <p:embed/>
                </p:oleObj>
              </mc:Choice>
              <mc:Fallback>
                <p:oleObj r:id="rId16" imgW="1371600" imgH="965200" progId="Equation.3">
                  <p:embed/>
                  <p:pic>
                    <p:nvPicPr>
                      <p:cNvPr id="0" name="图片 26"/>
                      <p:cNvPicPr/>
                      <p:nvPr/>
                    </p:nvPicPr>
                    <p:blipFill>
                      <a:blip r:embed="rId17"/>
                      <a:stretch>
                        <a:fillRect/>
                      </a:stretch>
                    </p:blipFill>
                    <p:spPr>
                      <a:xfrm>
                        <a:off x="2760980" y="5091430"/>
                        <a:ext cx="1456690" cy="1039495"/>
                      </a:xfrm>
                      <a:prstGeom prst="rect">
                        <a:avLst/>
                      </a:prstGeom>
                      <a:noFill/>
                      <a:ln w="38100">
                        <a:noFill/>
                        <a:miter/>
                      </a:ln>
                    </p:spPr>
                  </p:pic>
                </p:oleObj>
              </mc:Fallback>
            </mc:AlternateContent>
          </a:graphicData>
        </a:graphic>
      </p:graphicFrame>
      <p:graphicFrame>
        <p:nvGraphicFramePr>
          <p:cNvPr id="28" name="对象 -2147482553"/>
          <p:cNvGraphicFramePr>
            <a:graphicFrameLocks noChangeAspect="1"/>
          </p:cNvGraphicFramePr>
          <p:nvPr/>
        </p:nvGraphicFramePr>
        <p:xfrm>
          <a:off x="5589905" y="1905635"/>
          <a:ext cx="1198880" cy="334645"/>
        </p:xfrm>
        <a:graphic>
          <a:graphicData uri="http://schemas.openxmlformats.org/presentationml/2006/ole">
            <mc:AlternateContent xmlns:mc="http://schemas.openxmlformats.org/markup-compatibility/2006">
              <mc:Choice xmlns:v="urn:schemas-microsoft-com:vml" Requires="v">
                <p:oleObj spid="_x0000_s14545" r:id="rId18" imgW="736600" imgH="203200" progId="Equation.3">
                  <p:embed/>
                </p:oleObj>
              </mc:Choice>
              <mc:Fallback>
                <p:oleObj r:id="rId18" imgW="736600" imgH="203200" progId="Equation.3">
                  <p:embed/>
                  <p:pic>
                    <p:nvPicPr>
                      <p:cNvPr id="0" name="图片 27"/>
                      <p:cNvPicPr/>
                      <p:nvPr/>
                    </p:nvPicPr>
                    <p:blipFill>
                      <a:blip r:embed="rId19"/>
                      <a:stretch>
                        <a:fillRect/>
                      </a:stretch>
                    </p:blipFill>
                    <p:spPr>
                      <a:xfrm>
                        <a:off x="5589905" y="1905635"/>
                        <a:ext cx="1198880" cy="334645"/>
                      </a:xfrm>
                      <a:prstGeom prst="rect">
                        <a:avLst/>
                      </a:prstGeom>
                      <a:noFill/>
                      <a:ln w="38100">
                        <a:noFill/>
                        <a:miter/>
                      </a:ln>
                    </p:spPr>
                  </p:pic>
                </p:oleObj>
              </mc:Fallback>
            </mc:AlternateContent>
          </a:graphicData>
        </a:graphic>
      </p:graphicFrame>
      <p:graphicFrame>
        <p:nvGraphicFramePr>
          <p:cNvPr id="30" name="对象 -2147482551"/>
          <p:cNvGraphicFramePr>
            <a:graphicFrameLocks noChangeAspect="1"/>
          </p:cNvGraphicFramePr>
          <p:nvPr/>
        </p:nvGraphicFramePr>
        <p:xfrm>
          <a:off x="4971415" y="2647950"/>
          <a:ext cx="3454400" cy="391160"/>
        </p:xfrm>
        <a:graphic>
          <a:graphicData uri="http://schemas.openxmlformats.org/presentationml/2006/ole">
            <mc:AlternateContent xmlns:mc="http://schemas.openxmlformats.org/markup-compatibility/2006">
              <mc:Choice xmlns:v="urn:schemas-microsoft-com:vml" Requires="v">
                <p:oleObj spid="_x0000_s14546" r:id="rId20" imgW="2234565" imgH="241300" progId="Equation.3">
                  <p:embed/>
                </p:oleObj>
              </mc:Choice>
              <mc:Fallback>
                <p:oleObj r:id="rId20" imgW="2234565" imgH="241300" progId="Equation.3">
                  <p:embed/>
                  <p:pic>
                    <p:nvPicPr>
                      <p:cNvPr id="0" name="图片 28"/>
                      <p:cNvPicPr/>
                      <p:nvPr/>
                    </p:nvPicPr>
                    <p:blipFill>
                      <a:blip r:embed="rId21"/>
                      <a:stretch>
                        <a:fillRect/>
                      </a:stretch>
                    </p:blipFill>
                    <p:spPr>
                      <a:xfrm>
                        <a:off x="4971415" y="2647950"/>
                        <a:ext cx="3454400" cy="391160"/>
                      </a:xfrm>
                      <a:prstGeom prst="rect">
                        <a:avLst/>
                      </a:prstGeom>
                      <a:noFill/>
                      <a:ln w="38100">
                        <a:noFill/>
                        <a:miter/>
                      </a:ln>
                    </p:spPr>
                  </p:pic>
                </p:oleObj>
              </mc:Fallback>
            </mc:AlternateContent>
          </a:graphicData>
        </a:graphic>
      </p:graphicFrame>
      <p:graphicFrame>
        <p:nvGraphicFramePr>
          <p:cNvPr id="32" name="对象 -2147482550"/>
          <p:cNvGraphicFramePr>
            <a:graphicFrameLocks noChangeAspect="1"/>
          </p:cNvGraphicFramePr>
          <p:nvPr/>
        </p:nvGraphicFramePr>
        <p:xfrm>
          <a:off x="5281295" y="3378200"/>
          <a:ext cx="2834640" cy="666115"/>
        </p:xfrm>
        <a:graphic>
          <a:graphicData uri="http://schemas.openxmlformats.org/presentationml/2006/ole">
            <mc:AlternateContent xmlns:mc="http://schemas.openxmlformats.org/markup-compatibility/2006">
              <mc:Choice xmlns:v="urn:schemas-microsoft-com:vml" Requires="v">
                <p:oleObj spid="_x0000_s14547" r:id="rId22" imgW="1676400" imgH="393700" progId="Equation.3">
                  <p:embed/>
                </p:oleObj>
              </mc:Choice>
              <mc:Fallback>
                <p:oleObj r:id="rId22" imgW="1676400" imgH="393700" progId="Equation.3">
                  <p:embed/>
                  <p:pic>
                    <p:nvPicPr>
                      <p:cNvPr id="0" name="图片 29"/>
                      <p:cNvPicPr/>
                      <p:nvPr/>
                    </p:nvPicPr>
                    <p:blipFill>
                      <a:blip r:embed="rId23"/>
                      <a:stretch>
                        <a:fillRect/>
                      </a:stretch>
                    </p:blipFill>
                    <p:spPr>
                      <a:xfrm>
                        <a:off x="5281295" y="3378200"/>
                        <a:ext cx="2834640" cy="666115"/>
                      </a:xfrm>
                      <a:prstGeom prst="rect">
                        <a:avLst/>
                      </a:prstGeom>
                      <a:noFill/>
                      <a:ln w="38100">
                        <a:noFill/>
                        <a:miter/>
                      </a:ln>
                    </p:spPr>
                  </p:pic>
                </p:oleObj>
              </mc:Fallback>
            </mc:AlternateContent>
          </a:graphicData>
        </a:graphic>
      </p:graphicFrame>
      <p:graphicFrame>
        <p:nvGraphicFramePr>
          <p:cNvPr id="34" name="对象 -2147482549"/>
          <p:cNvGraphicFramePr>
            <a:graphicFrameLocks noChangeAspect="1"/>
          </p:cNvGraphicFramePr>
          <p:nvPr/>
        </p:nvGraphicFramePr>
        <p:xfrm>
          <a:off x="5589905" y="4462780"/>
          <a:ext cx="1985010" cy="397510"/>
        </p:xfrm>
        <a:graphic>
          <a:graphicData uri="http://schemas.openxmlformats.org/presentationml/2006/ole">
            <mc:AlternateContent xmlns:mc="http://schemas.openxmlformats.org/markup-compatibility/2006">
              <mc:Choice xmlns:v="urn:schemas-microsoft-com:vml" Requires="v">
                <p:oleObj spid="_x0000_s14548" r:id="rId24" imgW="1130300" imgH="228600" progId="Equation.3">
                  <p:embed/>
                </p:oleObj>
              </mc:Choice>
              <mc:Fallback>
                <p:oleObj r:id="rId24" imgW="1130300" imgH="228600" progId="Equation.3">
                  <p:embed/>
                  <p:pic>
                    <p:nvPicPr>
                      <p:cNvPr id="0" name="图片 30"/>
                      <p:cNvPicPr/>
                      <p:nvPr/>
                    </p:nvPicPr>
                    <p:blipFill>
                      <a:blip r:embed="rId25"/>
                      <a:stretch>
                        <a:fillRect/>
                      </a:stretch>
                    </p:blipFill>
                    <p:spPr>
                      <a:xfrm>
                        <a:off x="5589905" y="4462780"/>
                        <a:ext cx="1985010" cy="397510"/>
                      </a:xfrm>
                      <a:prstGeom prst="rect">
                        <a:avLst/>
                      </a:prstGeom>
                      <a:noFill/>
                      <a:ln w="38100">
                        <a:noFill/>
                        <a:miter/>
                      </a:ln>
                    </p:spPr>
                  </p:pic>
                </p:oleObj>
              </mc:Fallback>
            </mc:AlternateContent>
          </a:graphicData>
        </a:graphic>
      </p:graphicFrame>
      <p:sp>
        <p:nvSpPr>
          <p:cNvPr id="37" name="文本框 36"/>
          <p:cNvSpPr txBox="1"/>
          <p:nvPr/>
        </p:nvSpPr>
        <p:spPr>
          <a:xfrm>
            <a:off x="1143635" y="1649730"/>
            <a:ext cx="1210588" cy="40011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标签坐标</a:t>
            </a:r>
          </a:p>
        </p:txBody>
      </p:sp>
      <p:graphicFrame>
        <p:nvGraphicFramePr>
          <p:cNvPr id="38" name="对象 37">
            <a:hlinkClick r:id="" action="ppaction://ole?verb=0"/>
          </p:cNvPr>
          <p:cNvGraphicFramePr>
            <a:graphicFrameLocks noChangeAspect="1"/>
          </p:cNvGraphicFramePr>
          <p:nvPr/>
        </p:nvGraphicFramePr>
        <p:xfrm>
          <a:off x="2321560" y="1725930"/>
          <a:ext cx="511175" cy="310515"/>
        </p:xfrm>
        <a:graphic>
          <a:graphicData uri="http://schemas.openxmlformats.org/presentationml/2006/ole">
            <mc:AlternateContent xmlns:mc="http://schemas.openxmlformats.org/markup-compatibility/2006">
              <mc:Choice xmlns:v="urn:schemas-microsoft-com:vml" Requires="v">
                <p:oleObj spid="_x0000_s14549" r:id="rId26" imgW="355600" imgH="215900" progId="Equation.KSEE3">
                  <p:embed/>
                </p:oleObj>
              </mc:Choice>
              <mc:Fallback>
                <p:oleObj r:id="rId26" imgW="355600" imgH="215900" progId="Equation.KSEE3">
                  <p:embed/>
                  <p:pic>
                    <p:nvPicPr>
                      <p:cNvPr id="0" name="图片 2050"/>
                      <p:cNvPicPr/>
                      <p:nvPr/>
                    </p:nvPicPr>
                    <p:blipFill>
                      <a:blip r:embed="rId27"/>
                      <a:stretch>
                        <a:fillRect/>
                      </a:stretch>
                    </p:blipFill>
                    <p:spPr>
                      <a:xfrm>
                        <a:off x="2321560" y="1725930"/>
                        <a:ext cx="511175" cy="310515"/>
                      </a:xfrm>
                      <a:prstGeom prst="rect">
                        <a:avLst/>
                      </a:prstGeom>
                    </p:spPr>
                  </p:pic>
                </p:oleObj>
              </mc:Fallback>
            </mc:AlternateContent>
          </a:graphicData>
        </a:graphic>
      </p:graphicFrame>
      <p:grpSp>
        <p:nvGrpSpPr>
          <p:cNvPr id="39" name="组合 3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_1"/>
          <p:cNvSpPr/>
          <p:nvPr/>
        </p:nvSpPr>
        <p:spPr>
          <a:xfrm rot="5828732">
            <a:off x="4292980" y="4376853"/>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2" name="Rec_2"/>
          <p:cNvSpPr/>
          <p:nvPr/>
        </p:nvSpPr>
        <p:spPr>
          <a:xfrm rot="12716368">
            <a:off x="5091202" y="4111559"/>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3" name="Rec_5"/>
          <p:cNvSpPr/>
          <p:nvPr/>
        </p:nvSpPr>
        <p:spPr>
          <a:xfrm rot="2013995">
            <a:off x="6740625" y="4851280"/>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4" name="Rec_5"/>
          <p:cNvSpPr/>
          <p:nvPr/>
        </p:nvSpPr>
        <p:spPr>
          <a:xfrm rot="2333847">
            <a:off x="2712697" y="3925213"/>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6" name="Rec_1"/>
          <p:cNvSpPr/>
          <p:nvPr/>
        </p:nvSpPr>
        <p:spPr>
          <a:xfrm rot="17126265">
            <a:off x="4591572" y="2170215"/>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7" name="Rec_5"/>
          <p:cNvSpPr/>
          <p:nvPr/>
        </p:nvSpPr>
        <p:spPr>
          <a:xfrm rot="14560225">
            <a:off x="6621937" y="3974669"/>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8" name="Rec_4"/>
          <p:cNvSpPr/>
          <p:nvPr/>
        </p:nvSpPr>
        <p:spPr>
          <a:xfrm rot="13984758">
            <a:off x="3561405" y="2246849"/>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9" name="Rec_1"/>
          <p:cNvSpPr/>
          <p:nvPr/>
        </p:nvSpPr>
        <p:spPr>
          <a:xfrm rot="5014549">
            <a:off x="2303720" y="4616916"/>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 name="Rec_4"/>
          <p:cNvSpPr/>
          <p:nvPr/>
        </p:nvSpPr>
        <p:spPr>
          <a:xfrm rot="12124728">
            <a:off x="2557884" y="3313220"/>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1" name="Rec_3"/>
          <p:cNvSpPr/>
          <p:nvPr/>
        </p:nvSpPr>
        <p:spPr>
          <a:xfrm rot="14473366">
            <a:off x="2094433" y="2252079"/>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2" name="Rec_5"/>
          <p:cNvSpPr/>
          <p:nvPr/>
        </p:nvSpPr>
        <p:spPr>
          <a:xfrm rot="2635889">
            <a:off x="5753247" y="2065304"/>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3" name="Rec_4"/>
          <p:cNvSpPr/>
          <p:nvPr/>
        </p:nvSpPr>
        <p:spPr>
          <a:xfrm rot="3284676">
            <a:off x="4993445" y="1619386"/>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9" name="Rec_5"/>
          <p:cNvSpPr/>
          <p:nvPr/>
        </p:nvSpPr>
        <p:spPr>
          <a:xfrm rot="3260016">
            <a:off x="2395960" y="1796863"/>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9" name="组合 8"/>
          <p:cNvGrpSpPr/>
          <p:nvPr/>
        </p:nvGrpSpPr>
        <p:grpSpPr>
          <a:xfrm>
            <a:off x="1029483" y="2590165"/>
            <a:ext cx="1828017" cy="1676400"/>
            <a:chOff x="2286783" y="2590800"/>
            <a:chExt cx="1828017" cy="1676400"/>
          </a:xfrm>
        </p:grpSpPr>
        <p:sp>
          <p:nvSpPr>
            <p:cNvPr id="72" name="任意多边形 71"/>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22" name="文本框 21"/>
            <p:cNvSpPr txBox="1"/>
            <p:nvPr/>
          </p:nvSpPr>
          <p:spPr>
            <a:xfrm>
              <a:off x="2524840" y="2817892"/>
              <a:ext cx="1236826" cy="1222221"/>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01</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24" name="组合 23"/>
          <p:cNvGrpSpPr/>
          <p:nvPr/>
        </p:nvGrpSpPr>
        <p:grpSpPr>
          <a:xfrm>
            <a:off x="2797462" y="2756987"/>
            <a:ext cx="6213188" cy="1140572"/>
            <a:chOff x="4531012" y="2721680"/>
            <a:chExt cx="6213188" cy="1140572"/>
          </a:xfrm>
        </p:grpSpPr>
        <p:sp>
          <p:nvSpPr>
            <p:cNvPr id="35" name="文本框 34"/>
            <p:cNvSpPr txBox="1"/>
            <p:nvPr/>
          </p:nvSpPr>
          <p:spPr>
            <a:xfrm>
              <a:off x="4531012" y="2721680"/>
              <a:ext cx="4194175" cy="706755"/>
            </a:xfrm>
            <a:prstGeom prst="rect">
              <a:avLst/>
            </a:prstGeom>
            <a:noFill/>
            <a:effectLst>
              <a:outerShdw dist="19050" dir="5400000" algn="t" rotWithShape="0">
                <a:schemeClr val="bg1"/>
              </a:outerShdw>
            </a:effectLst>
          </p:spPr>
          <p:txBody>
            <a:bodyPr wrap="square" rtlCol="0" anchor="ctr">
              <a:spAutoFit/>
            </a:bodyPr>
            <a:lstStyle/>
            <a:p>
              <a:pPr algn="ctr"/>
              <a:r>
                <a:rPr lang="zh-CN" altLang="en-US" sz="40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课题介绍</a:t>
              </a:r>
            </a:p>
          </p:txBody>
        </p:sp>
        <p:grpSp>
          <p:nvGrpSpPr>
            <p:cNvPr id="25" name="组合 24"/>
            <p:cNvGrpSpPr/>
            <p:nvPr/>
          </p:nvGrpSpPr>
          <p:grpSpPr>
            <a:xfrm>
              <a:off x="4830961" y="3440586"/>
              <a:ext cx="3383755" cy="45719"/>
              <a:chOff x="5516761" y="2095500"/>
              <a:chExt cx="3383755" cy="495300"/>
            </a:xfrm>
          </p:grpSpPr>
          <p:sp>
            <p:nvSpPr>
              <p:cNvPr id="73" name="矩形 72"/>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extBox 7"/>
            <p:cNvSpPr>
              <a:spLocks noChangeArrowheads="1"/>
            </p:cNvSpPr>
            <p:nvPr/>
          </p:nvSpPr>
          <p:spPr bwMode="auto">
            <a:xfrm>
              <a:off x="4713879" y="3540307"/>
              <a:ext cx="6030321" cy="32194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3.2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rPr>
              <a:t>定位算法设计</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333121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算法流程图</a:t>
            </a:r>
          </a:p>
        </p:txBody>
      </p:sp>
      <p:graphicFrame>
        <p:nvGraphicFramePr>
          <p:cNvPr id="2" name="对象 -2147482534"/>
          <p:cNvGraphicFramePr>
            <a:graphicFrameLocks noChangeAspect="1"/>
          </p:cNvGraphicFramePr>
          <p:nvPr>
            <p:extLst>
              <p:ext uri="{D42A27DB-BD31-4B8C-83A1-F6EECF244321}">
                <p14:modId xmlns:p14="http://schemas.microsoft.com/office/powerpoint/2010/main" val="1203908245"/>
              </p:ext>
            </p:extLst>
          </p:nvPr>
        </p:nvGraphicFramePr>
        <p:xfrm>
          <a:off x="2576830" y="797560"/>
          <a:ext cx="4044687" cy="5916715"/>
        </p:xfrm>
        <a:graphic>
          <a:graphicData uri="http://schemas.openxmlformats.org/presentationml/2006/ole">
            <mc:AlternateContent xmlns:mc="http://schemas.openxmlformats.org/markup-compatibility/2006">
              <mc:Choice xmlns:v="urn:schemas-microsoft-com:vml" Requires="v">
                <p:oleObj spid="_x0000_s15378" r:id="rId4" imgW="5854700" imgH="8559800" progId="Visio.Drawing.11">
                  <p:embed/>
                </p:oleObj>
              </mc:Choice>
              <mc:Fallback>
                <p:oleObj r:id="rId4" imgW="5854700" imgH="8559800" progId="Visio.Drawing.11">
                  <p:embed/>
                  <p:pic>
                    <p:nvPicPr>
                      <p:cNvPr id="0" name="图片 2"/>
                      <p:cNvPicPr/>
                      <p:nvPr/>
                    </p:nvPicPr>
                    <p:blipFill>
                      <a:blip r:embed="rId5"/>
                      <a:stretch>
                        <a:fillRect/>
                      </a:stretch>
                    </p:blipFill>
                    <p:spPr>
                      <a:xfrm>
                        <a:off x="2576830" y="797560"/>
                        <a:ext cx="4044687" cy="5916715"/>
                      </a:xfrm>
                      <a:prstGeom prst="rect">
                        <a:avLst/>
                      </a:prstGeom>
                      <a:noFill/>
                      <a:ln w="38100">
                        <a:noFill/>
                        <a:miter/>
                      </a:ln>
                    </p:spPr>
                  </p:pic>
                </p:oleObj>
              </mc:Fallback>
            </mc:AlternateContent>
          </a:graphicData>
        </a:graphic>
      </p:graphicFrame>
      <p:grpSp>
        <p:nvGrpSpPr>
          <p:cNvPr id="9" name="组合 8"/>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_1"/>
          <p:cNvSpPr/>
          <p:nvPr/>
        </p:nvSpPr>
        <p:spPr>
          <a:xfrm rot="5828732">
            <a:off x="4426965" y="4215563"/>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2" name="Rec_2"/>
          <p:cNvSpPr/>
          <p:nvPr/>
        </p:nvSpPr>
        <p:spPr>
          <a:xfrm rot="12716368">
            <a:off x="5225187" y="3950269"/>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3" name="Rec_5"/>
          <p:cNvSpPr/>
          <p:nvPr/>
        </p:nvSpPr>
        <p:spPr>
          <a:xfrm rot="2013995">
            <a:off x="6874610" y="4689990"/>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4" name="Rec_5"/>
          <p:cNvSpPr/>
          <p:nvPr/>
        </p:nvSpPr>
        <p:spPr>
          <a:xfrm rot="2333847">
            <a:off x="2846682" y="3763923"/>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6" name="Rec_1"/>
          <p:cNvSpPr/>
          <p:nvPr/>
        </p:nvSpPr>
        <p:spPr>
          <a:xfrm rot="17126265">
            <a:off x="4725557" y="2008925"/>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7" name="Rec_5"/>
          <p:cNvSpPr/>
          <p:nvPr/>
        </p:nvSpPr>
        <p:spPr>
          <a:xfrm rot="14560225">
            <a:off x="6755922" y="3813379"/>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8" name="Rec_4"/>
          <p:cNvSpPr/>
          <p:nvPr/>
        </p:nvSpPr>
        <p:spPr>
          <a:xfrm rot="13984758">
            <a:off x="3695390" y="2085559"/>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9" name="Rec_1"/>
          <p:cNvSpPr/>
          <p:nvPr/>
        </p:nvSpPr>
        <p:spPr>
          <a:xfrm rot="5014549">
            <a:off x="2437705" y="4455626"/>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0" name="Rec_4"/>
          <p:cNvSpPr/>
          <p:nvPr/>
        </p:nvSpPr>
        <p:spPr>
          <a:xfrm rot="12124728">
            <a:off x="2691869" y="3151930"/>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1" name="Rec_3"/>
          <p:cNvSpPr/>
          <p:nvPr/>
        </p:nvSpPr>
        <p:spPr>
          <a:xfrm rot="14473366">
            <a:off x="2228418" y="2090789"/>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2" name="Rec_5"/>
          <p:cNvSpPr/>
          <p:nvPr/>
        </p:nvSpPr>
        <p:spPr>
          <a:xfrm rot="2635889">
            <a:off x="5887232" y="1904014"/>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3" name="Rec_4"/>
          <p:cNvSpPr/>
          <p:nvPr/>
        </p:nvSpPr>
        <p:spPr>
          <a:xfrm rot="3284676">
            <a:off x="5127430" y="1458096"/>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9" name="Rec_5"/>
          <p:cNvSpPr/>
          <p:nvPr/>
        </p:nvSpPr>
        <p:spPr>
          <a:xfrm rot="3260016">
            <a:off x="2529945" y="1635573"/>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2" name="组合 1"/>
          <p:cNvGrpSpPr/>
          <p:nvPr/>
        </p:nvGrpSpPr>
        <p:grpSpPr>
          <a:xfrm>
            <a:off x="1163468" y="2428875"/>
            <a:ext cx="1828017" cy="1676400"/>
            <a:chOff x="2286783" y="2590800"/>
            <a:chExt cx="1828017" cy="1676400"/>
          </a:xfrm>
        </p:grpSpPr>
        <p:sp>
          <p:nvSpPr>
            <p:cNvPr id="72" name="任意多边形 71"/>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22" name="文本框 21"/>
            <p:cNvSpPr txBox="1"/>
            <p:nvPr/>
          </p:nvSpPr>
          <p:spPr>
            <a:xfrm>
              <a:off x="2524840" y="2817892"/>
              <a:ext cx="1236826" cy="1222221"/>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04</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4" name="组合 3"/>
          <p:cNvGrpSpPr/>
          <p:nvPr/>
        </p:nvGrpSpPr>
        <p:grpSpPr>
          <a:xfrm>
            <a:off x="2931447" y="2595698"/>
            <a:ext cx="6213188" cy="1141791"/>
            <a:chOff x="4531012" y="2721681"/>
            <a:chExt cx="6213188" cy="1141791"/>
          </a:xfrm>
        </p:grpSpPr>
        <p:sp>
          <p:nvSpPr>
            <p:cNvPr id="35" name="文本框 34"/>
            <p:cNvSpPr txBox="1"/>
            <p:nvPr/>
          </p:nvSpPr>
          <p:spPr>
            <a:xfrm>
              <a:off x="4531012" y="2721681"/>
              <a:ext cx="5095875" cy="706755"/>
            </a:xfrm>
            <a:prstGeom prst="rect">
              <a:avLst/>
            </a:prstGeom>
            <a:noFill/>
            <a:effectLst>
              <a:outerShdw dist="19050" dir="5400000" algn="t" rotWithShape="0">
                <a:schemeClr val="bg1"/>
              </a:outerShdw>
            </a:effectLst>
          </p:spPr>
          <p:txBody>
            <a:bodyPr wrap="square" rtlCol="0" anchor="ctr">
              <a:spAutoFit/>
            </a:bodyPr>
            <a:lstStyle/>
            <a:p>
              <a:pPr algn="ctr"/>
              <a:r>
                <a:rPr lang="zh-CN" altLang="en-US" sz="40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系统软件设计与实现</a:t>
              </a:r>
            </a:p>
          </p:txBody>
        </p:sp>
        <p:grpSp>
          <p:nvGrpSpPr>
            <p:cNvPr id="3" name="组合 2"/>
            <p:cNvGrpSpPr/>
            <p:nvPr/>
          </p:nvGrpSpPr>
          <p:grpSpPr>
            <a:xfrm>
              <a:off x="4830961" y="3440586"/>
              <a:ext cx="3383755" cy="45719"/>
              <a:chOff x="5516761" y="2095500"/>
              <a:chExt cx="3383755" cy="495300"/>
            </a:xfrm>
          </p:grpSpPr>
          <p:sp>
            <p:nvSpPr>
              <p:cNvPr id="73" name="矩形 72"/>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extBox 7"/>
            <p:cNvSpPr>
              <a:spLocks noChangeArrowheads="1"/>
            </p:cNvSpPr>
            <p:nvPr/>
          </p:nvSpPr>
          <p:spPr bwMode="auto">
            <a:xfrm>
              <a:off x="4713879" y="3540307"/>
              <a:ext cx="6030321" cy="32316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
        <p:nvSpPr>
          <p:cNvPr id="9" name="矩形 8"/>
          <p:cNvSpPr/>
          <p:nvPr/>
        </p:nvSpPr>
        <p:spPr>
          <a:xfrm>
            <a:off x="6753741" y="3314603"/>
            <a:ext cx="495300"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7356475" y="3314603"/>
            <a:ext cx="495300" cy="45719"/>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05" y="212951"/>
            <a:ext cx="814343" cy="646703"/>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49" name="Straight Connector 8"/>
          <p:cNvCxnSpPr/>
          <p:nvPr/>
        </p:nvCxnSpPr>
        <p:spPr>
          <a:xfrm>
            <a:off x="662381" y="1180404"/>
            <a:ext cx="8912" cy="123836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Oval 52"/>
          <p:cNvSpPr/>
          <p:nvPr/>
        </p:nvSpPr>
        <p:spPr>
          <a:xfrm>
            <a:off x="613929" y="1424672"/>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400"/>
              </a:lnSpc>
            </a:pPr>
            <a:endParaRPr lang="en-US" sz="2000">
              <a:latin typeface="+mn-ea"/>
            </a:endParaRPr>
          </a:p>
        </p:txBody>
      </p:sp>
      <p:sp>
        <p:nvSpPr>
          <p:cNvPr id="9" name="Oval 52"/>
          <p:cNvSpPr/>
          <p:nvPr/>
        </p:nvSpPr>
        <p:spPr>
          <a:xfrm>
            <a:off x="605460" y="198348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400"/>
              </a:lnSpc>
            </a:pPr>
            <a:endParaRPr lang="en-US" sz="2000">
              <a:latin typeface="+mn-ea"/>
            </a:endParaRPr>
          </a:p>
        </p:txBody>
      </p:sp>
      <p:sp>
        <p:nvSpPr>
          <p:cNvPr id="10" name="文本框 9"/>
          <p:cNvSpPr txBox="1"/>
          <p:nvPr/>
        </p:nvSpPr>
        <p:spPr>
          <a:xfrm>
            <a:off x="814070" y="1344295"/>
            <a:ext cx="1876578" cy="400110"/>
          </a:xfrm>
          <a:prstGeom prst="rect">
            <a:avLst/>
          </a:prstGeom>
          <a:noFill/>
        </p:spPr>
        <p:txBody>
          <a:bodyPr wrap="square" rtlCol="0">
            <a:spAutoFit/>
          </a:bodyPr>
          <a:lstStyle/>
          <a:p>
            <a:pPr fontAlgn="auto">
              <a:lnSpc>
                <a:spcPts val="2400"/>
              </a:lnSpc>
            </a:pPr>
            <a:r>
              <a:rPr lang="zh-CN" altLang="en-US" sz="2200" b="1" dirty="0" smtClean="0">
                <a:solidFill>
                  <a:schemeClr val="accent1"/>
                </a:solidFill>
                <a:latin typeface="Times New Roman" charset="0"/>
                <a:ea typeface="Times New Roman" charset="0"/>
                <a:cs typeface="Times New Roman" charset="0"/>
                <a:sym typeface="+mn-ea"/>
              </a:rPr>
              <a:t>C</a:t>
            </a:r>
            <a:r>
              <a:rPr lang="zh-CN" altLang="en-US" sz="2200" b="1" dirty="0">
                <a:solidFill>
                  <a:schemeClr val="accent1"/>
                </a:solidFill>
                <a:latin typeface="Times New Roman" charset="0"/>
                <a:ea typeface="Times New Roman" charset="0"/>
                <a:cs typeface="Times New Roman" charset="0"/>
                <a:sym typeface="+mn-ea"/>
              </a:rPr>
              <a:t>/S</a:t>
            </a:r>
            <a:r>
              <a:rPr lang="zh-CN" altLang="en-US" sz="2200" b="1" dirty="0">
                <a:solidFill>
                  <a:schemeClr val="accent1"/>
                </a:solidFill>
                <a:latin typeface="+mn-ea"/>
                <a:cs typeface="Times New Roman" charset="0"/>
                <a:sym typeface="+mn-ea"/>
              </a:rPr>
              <a:t>架构</a:t>
            </a:r>
          </a:p>
        </p:txBody>
      </p:sp>
      <p:sp>
        <p:nvSpPr>
          <p:cNvPr id="11" name="文本框 10"/>
          <p:cNvSpPr txBox="1"/>
          <p:nvPr/>
        </p:nvSpPr>
        <p:spPr>
          <a:xfrm>
            <a:off x="852805" y="1863090"/>
            <a:ext cx="4850130" cy="706755"/>
          </a:xfrm>
          <a:prstGeom prst="rect">
            <a:avLst/>
          </a:prstGeom>
          <a:noFill/>
        </p:spPr>
        <p:txBody>
          <a:bodyPr wrap="square" rtlCol="0">
            <a:spAutoFit/>
          </a:bodyPr>
          <a:lstStyle/>
          <a:p>
            <a:pPr algn="l" fontAlgn="auto">
              <a:lnSpc>
                <a:spcPts val="2400"/>
              </a:lnSpc>
            </a:pPr>
            <a:r>
              <a:rPr lang="zh-CN" altLang="en-US" sz="2200" b="1" dirty="0">
                <a:solidFill>
                  <a:schemeClr val="accent1"/>
                </a:solidFill>
                <a:latin typeface="+mn-ea"/>
                <a:cs typeface="Times New Roman" charset="0"/>
                <a:sym typeface="+mn-ea"/>
              </a:rPr>
              <a:t>后期</a:t>
            </a:r>
            <a:r>
              <a:rPr lang="zh-CN" altLang="en-US" sz="2200" b="1" dirty="0">
                <a:solidFill>
                  <a:schemeClr val="accent1"/>
                </a:solidFill>
                <a:latin typeface="+mn-ea"/>
                <a:cs typeface="Times New Roman" charset="0"/>
                <a:sym typeface="+mn-ea"/>
              </a:rPr>
              <a:t>维护和功能扩展，服务</a:t>
            </a:r>
            <a:r>
              <a:rPr lang="zh-CN" altLang="en-US" sz="2200" b="1" dirty="0">
                <a:solidFill>
                  <a:schemeClr val="accent1"/>
                </a:solidFill>
                <a:latin typeface="+mn-ea"/>
                <a:cs typeface="Times New Roman" charset="0"/>
                <a:sym typeface="+mn-ea"/>
              </a:rPr>
              <a:t>端划分</a:t>
            </a:r>
            <a:r>
              <a:rPr lang="zh-CN" altLang="en-US" sz="2200" b="1" dirty="0">
                <a:solidFill>
                  <a:schemeClr val="accent1"/>
                </a:solidFill>
                <a:latin typeface="+mn-ea"/>
                <a:cs typeface="Times New Roman" charset="0"/>
                <a:sym typeface="+mn-ea"/>
              </a:rPr>
              <a:t>为三个</a:t>
            </a:r>
            <a:r>
              <a:rPr lang="zh-CN" altLang="en-US" sz="2200" b="1" dirty="0">
                <a:solidFill>
                  <a:schemeClr val="accent1"/>
                </a:solidFill>
                <a:latin typeface="+mn-ea"/>
                <a:cs typeface="Times New Roman" charset="0"/>
                <a:sym typeface="+mn-ea"/>
              </a:rPr>
              <a:t>独立软件</a:t>
            </a:r>
            <a:endParaRPr lang="zh-CN" altLang="en-US" sz="2200" b="1" dirty="0">
              <a:solidFill>
                <a:schemeClr val="accent1"/>
              </a:solidFill>
              <a:latin typeface="+mn-ea"/>
              <a:cs typeface="Times New Roman" charset="0"/>
              <a:sym typeface="+mn-ea"/>
            </a:endParaRPr>
          </a:p>
        </p:txBody>
      </p:sp>
      <p:cxnSp>
        <p:nvCxnSpPr>
          <p:cNvPr id="66" name="Straight Connector 8"/>
          <p:cNvCxnSpPr/>
          <p:nvPr/>
        </p:nvCxnSpPr>
        <p:spPr>
          <a:xfrm>
            <a:off x="5835421" y="1180404"/>
            <a:ext cx="8912" cy="123836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1" name="Oval 52"/>
          <p:cNvSpPr/>
          <p:nvPr/>
        </p:nvSpPr>
        <p:spPr>
          <a:xfrm>
            <a:off x="5786969" y="1424672"/>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400"/>
              </a:lnSpc>
            </a:pPr>
            <a:endParaRPr lang="en-US" sz="2000">
              <a:latin typeface="+mn-ea"/>
            </a:endParaRPr>
          </a:p>
        </p:txBody>
      </p:sp>
      <p:sp>
        <p:nvSpPr>
          <p:cNvPr id="73" name="Oval 52"/>
          <p:cNvSpPr/>
          <p:nvPr/>
        </p:nvSpPr>
        <p:spPr>
          <a:xfrm>
            <a:off x="5778500" y="198348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2400"/>
              </a:lnSpc>
            </a:pPr>
            <a:endParaRPr lang="en-US" sz="2000">
              <a:latin typeface="+mn-ea"/>
            </a:endParaRPr>
          </a:p>
        </p:txBody>
      </p:sp>
      <p:sp>
        <p:nvSpPr>
          <p:cNvPr id="74" name="文本框 73"/>
          <p:cNvSpPr txBox="1"/>
          <p:nvPr/>
        </p:nvSpPr>
        <p:spPr>
          <a:xfrm>
            <a:off x="5968577" y="1282432"/>
            <a:ext cx="2685415" cy="398780"/>
          </a:xfrm>
          <a:prstGeom prst="rect">
            <a:avLst/>
          </a:prstGeom>
          <a:noFill/>
        </p:spPr>
        <p:txBody>
          <a:bodyPr wrap="square" rtlCol="0">
            <a:spAutoFit/>
          </a:bodyPr>
          <a:lstStyle/>
          <a:p>
            <a:pPr fontAlgn="auto">
              <a:lnSpc>
                <a:spcPts val="2400"/>
              </a:lnSpc>
            </a:pPr>
            <a:r>
              <a:rPr lang="zh-CN" altLang="en-US" sz="2200" b="1" dirty="0">
                <a:solidFill>
                  <a:schemeClr val="accent1"/>
                </a:solidFill>
                <a:latin typeface="Times New Roman" charset="0"/>
                <a:ea typeface="Times New Roman" charset="0"/>
                <a:cs typeface="Times New Roman" charset="0"/>
                <a:sym typeface="+mn-ea"/>
              </a:rPr>
              <a:t>Qt Creator</a:t>
            </a:r>
          </a:p>
        </p:txBody>
      </p:sp>
      <p:sp>
        <p:nvSpPr>
          <p:cNvPr id="75" name="文本框 74"/>
          <p:cNvSpPr txBox="1"/>
          <p:nvPr/>
        </p:nvSpPr>
        <p:spPr>
          <a:xfrm>
            <a:off x="5981065" y="1863090"/>
            <a:ext cx="3054985" cy="430887"/>
          </a:xfrm>
          <a:prstGeom prst="rect">
            <a:avLst/>
          </a:prstGeom>
          <a:noFill/>
        </p:spPr>
        <p:txBody>
          <a:bodyPr wrap="square" rtlCol="0">
            <a:spAutoFit/>
          </a:bodyPr>
          <a:lstStyle/>
          <a:p>
            <a:r>
              <a:rPr lang="zh-CN" altLang="en-US" sz="2200" b="1" dirty="0">
                <a:solidFill>
                  <a:schemeClr val="accent1"/>
                </a:solidFill>
                <a:latin typeface="+mn-ea"/>
                <a:cs typeface="Times New Roman" charset="0"/>
                <a:sym typeface="+mn-ea"/>
              </a:rPr>
              <a:t>跨区域跨网段异地</a:t>
            </a:r>
            <a:r>
              <a:rPr lang="zh-CN" altLang="en-US" sz="2200" b="1" dirty="0" smtClean="0">
                <a:solidFill>
                  <a:schemeClr val="accent1"/>
                </a:solidFill>
                <a:latin typeface="+mn-ea"/>
                <a:cs typeface="Times New Roman" charset="0"/>
                <a:sym typeface="+mn-ea"/>
              </a:rPr>
              <a:t>部署</a:t>
            </a:r>
            <a:endParaRPr lang="zh-CN" altLang="en-US" sz="2200" b="1" dirty="0">
              <a:solidFill>
                <a:srgbClr val="E36860"/>
              </a:solidFill>
              <a:latin typeface="+mn-ea"/>
              <a:sym typeface="+mn-ea"/>
            </a:endParaRPr>
          </a:p>
        </p:txBody>
      </p:sp>
      <p:graphicFrame>
        <p:nvGraphicFramePr>
          <p:cNvPr id="18" name="对象 -2147482607"/>
          <p:cNvGraphicFramePr>
            <a:graphicFrameLocks noChangeAspect="1"/>
          </p:cNvGraphicFramePr>
          <p:nvPr>
            <p:extLst>
              <p:ext uri="{D42A27DB-BD31-4B8C-83A1-F6EECF244321}">
                <p14:modId xmlns:p14="http://schemas.microsoft.com/office/powerpoint/2010/main" val="1499701975"/>
              </p:ext>
            </p:extLst>
          </p:nvPr>
        </p:nvGraphicFramePr>
        <p:xfrm>
          <a:off x="1059299" y="2688530"/>
          <a:ext cx="5246370" cy="3636010"/>
        </p:xfrm>
        <a:graphic>
          <a:graphicData uri="http://schemas.openxmlformats.org/presentationml/2006/ole">
            <mc:AlternateContent xmlns:mc="http://schemas.openxmlformats.org/markup-compatibility/2006">
              <mc:Choice xmlns:v="urn:schemas-microsoft-com:vml" Requires="v">
                <p:oleObj spid="_x0000_s16402" r:id="rId4" imgW="6743700" imgH="4648200" progId="Visio.Drawing.11">
                  <p:embed/>
                </p:oleObj>
              </mc:Choice>
              <mc:Fallback>
                <p:oleObj r:id="rId4" imgW="6743700" imgH="4648200" progId="Visio.Drawing.11">
                  <p:embed/>
                  <p:pic>
                    <p:nvPicPr>
                      <p:cNvPr id="0" name="图片 3075"/>
                      <p:cNvPicPr/>
                      <p:nvPr/>
                    </p:nvPicPr>
                    <p:blipFill>
                      <a:blip r:embed="rId5"/>
                      <a:stretch>
                        <a:fillRect/>
                      </a:stretch>
                    </p:blipFill>
                    <p:spPr>
                      <a:xfrm>
                        <a:off x="1059299" y="2688530"/>
                        <a:ext cx="5246370" cy="36360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05" y="212951"/>
            <a:ext cx="814343" cy="646703"/>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2" name="对象 1">
            <a:hlinkClick r:id="" action="ppaction://ole?verb=0"/>
          </p:cNvPr>
          <p:cNvGraphicFramePr>
            <a:graphicFrameLocks noChangeAspect="1"/>
          </p:cNvGraphicFramePr>
          <p:nvPr/>
        </p:nvGraphicFramePr>
        <p:xfrm>
          <a:off x="563880" y="975360"/>
          <a:ext cx="7945755" cy="5057775"/>
        </p:xfrm>
        <a:graphic>
          <a:graphicData uri="http://schemas.openxmlformats.org/presentationml/2006/ole">
            <mc:AlternateContent xmlns:mc="http://schemas.openxmlformats.org/markup-compatibility/2006">
              <mc:Choice xmlns:v="urn:schemas-microsoft-com:vml" Requires="v">
                <p:oleObj spid="_x0000_s17425" r:id="rId4" imgW="6743700" imgH="4292600" progId="Visio.Drawing.11">
                  <p:embed/>
                </p:oleObj>
              </mc:Choice>
              <mc:Fallback>
                <p:oleObj r:id="rId4" imgW="6743700" imgH="4292600" progId="Visio.Drawing.11">
                  <p:embed/>
                  <p:pic>
                    <p:nvPicPr>
                      <p:cNvPr id="0" name="图片 1028"/>
                      <p:cNvPicPr/>
                      <p:nvPr/>
                    </p:nvPicPr>
                    <p:blipFill>
                      <a:blip r:embed="rId5"/>
                      <a:stretch>
                        <a:fillRect/>
                      </a:stretch>
                    </p:blipFill>
                    <p:spPr>
                      <a:xfrm>
                        <a:off x="563880" y="975360"/>
                        <a:ext cx="7945755" cy="5057775"/>
                      </a:xfrm>
                      <a:prstGeom prst="rect">
                        <a:avLst/>
                      </a:prstGeom>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Oval 52"/>
          <p:cNvSpPr/>
          <p:nvPr/>
        </p:nvSpPr>
        <p:spPr>
          <a:xfrm>
            <a:off x="672140" y="303994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54" name="文本框 153"/>
          <p:cNvSpPr txBox="1"/>
          <p:nvPr/>
        </p:nvSpPr>
        <p:spPr>
          <a:xfrm>
            <a:off x="883730" y="975624"/>
            <a:ext cx="2765259" cy="460375"/>
          </a:xfrm>
          <a:prstGeom prst="rect">
            <a:avLst/>
          </a:prstGeom>
          <a:noFill/>
        </p:spPr>
        <p:txBody>
          <a:bodyPr wrap="square" rtlCol="0">
            <a:spAutoFit/>
          </a:bodyPr>
          <a:lstStyle/>
          <a:p>
            <a:r>
              <a:rPr lang="zh-CN" altLang="en-US" sz="2400" b="1" dirty="0" smtClean="0">
                <a:solidFill>
                  <a:schemeClr val="accent6">
                    <a:lumMod val="75000"/>
                  </a:schemeClr>
                </a:solidFill>
                <a:latin typeface="微软雅黑" panose="020B0503020204020204" pitchFamily="34" charset="-122"/>
                <a:ea typeface="微软雅黑" panose="020B0503020204020204" pitchFamily="34" charset="-122"/>
              </a:rPr>
              <a:t>定位引擎服务软件</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82" name="Oval 52"/>
          <p:cNvSpPr/>
          <p:nvPr/>
        </p:nvSpPr>
        <p:spPr>
          <a:xfrm>
            <a:off x="671927" y="181038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83" name="文本框 82"/>
          <p:cNvSpPr txBox="1"/>
          <p:nvPr/>
        </p:nvSpPr>
        <p:spPr>
          <a:xfrm>
            <a:off x="836930" y="2879725"/>
            <a:ext cx="2484755" cy="1713290"/>
          </a:xfrm>
          <a:prstGeom prst="rect">
            <a:avLst/>
          </a:prstGeom>
          <a:noFill/>
        </p:spPr>
        <p:txBody>
          <a:bodyPr wrap="square" rtlCol="0">
            <a:spAutoFit/>
          </a:bodyPr>
          <a:lstStyle/>
          <a:p>
            <a:pPr indent="0">
              <a:buNone/>
            </a:pPr>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客户端通信</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响应客户端基站标签数据请求</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读取配置软件的配置文件，配置系统相关参数</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维护与基站心跳</a:t>
            </a:r>
          </a:p>
        </p:txBody>
      </p:sp>
      <p:sp>
        <p:nvSpPr>
          <p:cNvPr id="76" name="Oval 52"/>
          <p:cNvSpPr/>
          <p:nvPr/>
        </p:nvSpPr>
        <p:spPr>
          <a:xfrm>
            <a:off x="672140" y="4958642"/>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167" name="文本框 166"/>
          <p:cNvSpPr txBox="1"/>
          <p:nvPr/>
        </p:nvSpPr>
        <p:spPr>
          <a:xfrm>
            <a:off x="836930" y="1706880"/>
            <a:ext cx="2484755" cy="1190069"/>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基站标签管理</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基站、标签在线离线状态</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基站标签状态监控</a:t>
            </a:r>
          </a:p>
          <a:p>
            <a:pPr marL="171450" indent="-171450">
              <a:buFont typeface="Arial" panose="020B0604020202020204" pitchFamily="34" charset="0"/>
              <a:buChar char="•"/>
            </a:pPr>
            <a:endParaRPr sz="1600" dirty="0">
              <a:latin typeface="微软雅黑" panose="020B0503020204020204" pitchFamily="34" charset="-122"/>
              <a:ea typeface="微软雅黑" panose="020B0503020204020204" pitchFamily="34" charset="-122"/>
            </a:endParaRPr>
          </a:p>
        </p:txBody>
      </p:sp>
      <p:sp>
        <p:nvSpPr>
          <p:cNvPr id="169" name="文本框 168"/>
          <p:cNvSpPr txBox="1"/>
          <p:nvPr/>
        </p:nvSpPr>
        <p:spPr>
          <a:xfrm>
            <a:off x="847319" y="4796187"/>
            <a:ext cx="2550795" cy="1187505"/>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rPr>
              <a:t>数据计算与存储</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定位算法解析标签坐标</a:t>
            </a:r>
          </a:p>
          <a:p>
            <a:pPr marL="285750" indent="-285750" algn="l" fontAlgn="auto">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实时数据库存取</a:t>
            </a:r>
          </a:p>
          <a:p>
            <a:pPr marL="342900" indent="-171450" algn="l" fontAlgn="auto">
              <a:lnSpc>
                <a:spcPts val="1900"/>
              </a:lnSpc>
              <a:buNone/>
            </a:pPr>
            <a:endParaRPr lang="zh-CN" altLang="en-US" sz="1400" dirty="0">
              <a:latin typeface="微软雅黑" panose="020B0503020204020204" pitchFamily="34" charset="-122"/>
              <a:ea typeface="微软雅黑" panose="020B0503020204020204" pitchFamily="34" charset="-122"/>
            </a:endParaRPr>
          </a:p>
        </p:txBody>
      </p:sp>
      <p:pic>
        <p:nvPicPr>
          <p:cNvPr id="28"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046" y="2063816"/>
            <a:ext cx="5131435" cy="3663315"/>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4.2</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54" name="文本框 153"/>
          <p:cNvSpPr txBox="1"/>
          <p:nvPr/>
        </p:nvSpPr>
        <p:spPr>
          <a:xfrm>
            <a:off x="883730" y="975624"/>
            <a:ext cx="2765259" cy="460375"/>
          </a:xfrm>
          <a:prstGeom prst="rect">
            <a:avLst/>
          </a:prstGeom>
          <a:noFill/>
        </p:spPr>
        <p:txBody>
          <a:bodyPr wrap="square" rtlCol="0">
            <a:spAutoFit/>
          </a:bodyPr>
          <a:lstStyle/>
          <a:p>
            <a:r>
              <a:rPr lang="zh-CN" altLang="en-US" sz="2400" b="1" dirty="0" smtClean="0">
                <a:solidFill>
                  <a:schemeClr val="accent6">
                    <a:lumMod val="75000"/>
                  </a:schemeClr>
                </a:solidFill>
                <a:latin typeface="微软雅黑" panose="020B0503020204020204" pitchFamily="34" charset="-122"/>
                <a:ea typeface="微软雅黑" panose="020B0503020204020204" pitchFamily="34" charset="-122"/>
              </a:rPr>
              <a:t>定位引擎服务软件</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 name="图片 1" descr="MacHi 2018-03-28 15-48-17"/>
          <p:cNvPicPr>
            <a:picLocks noChangeAspect="1"/>
          </p:cNvPicPr>
          <p:nvPr/>
        </p:nvPicPr>
        <p:blipFill>
          <a:blip r:embed="rId3"/>
          <a:stretch>
            <a:fillRect/>
          </a:stretch>
        </p:blipFill>
        <p:spPr>
          <a:xfrm>
            <a:off x="709295" y="1555750"/>
            <a:ext cx="7522210" cy="450342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4.3</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54" name="文本框 153"/>
          <p:cNvSpPr txBox="1"/>
          <p:nvPr/>
        </p:nvSpPr>
        <p:spPr>
          <a:xfrm>
            <a:off x="883730" y="975624"/>
            <a:ext cx="2765259" cy="460375"/>
          </a:xfrm>
          <a:prstGeom prst="rect">
            <a:avLst/>
          </a:prstGeom>
          <a:noFill/>
        </p:spPr>
        <p:txBody>
          <a:bodyPr wrap="square" rtlCol="0">
            <a:spAutoFit/>
          </a:bodyPr>
          <a:lstStyle/>
          <a:p>
            <a:r>
              <a:rPr lang="zh-CN" altLang="en-US" sz="2400" b="1" dirty="0" smtClean="0">
                <a:solidFill>
                  <a:schemeClr val="accent6">
                    <a:lumMod val="75000"/>
                  </a:schemeClr>
                </a:solidFill>
                <a:latin typeface="微软雅黑" panose="020B0503020204020204" pitchFamily="34" charset="-122"/>
                <a:ea typeface="微软雅黑" panose="020B0503020204020204" pitchFamily="34" charset="-122"/>
              </a:rPr>
              <a:t>定位引擎服务软件</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graphicFrame>
        <p:nvGraphicFramePr>
          <p:cNvPr id="3" name="对象 -2147482520"/>
          <p:cNvGraphicFramePr>
            <a:graphicFrameLocks noChangeAspect="1"/>
          </p:cNvGraphicFramePr>
          <p:nvPr/>
        </p:nvGraphicFramePr>
        <p:xfrm>
          <a:off x="1463675" y="1541145"/>
          <a:ext cx="4717415" cy="4679950"/>
        </p:xfrm>
        <a:graphic>
          <a:graphicData uri="http://schemas.openxmlformats.org/presentationml/2006/ole">
            <mc:AlternateContent xmlns:mc="http://schemas.openxmlformats.org/markup-compatibility/2006">
              <mc:Choice xmlns:v="urn:schemas-microsoft-com:vml" Requires="v">
                <p:oleObj spid="_x0000_s18450" r:id="rId4" imgW="5422900" imgH="5397500" progId="Visio.Drawing.11">
                  <p:embed/>
                </p:oleObj>
              </mc:Choice>
              <mc:Fallback>
                <p:oleObj r:id="rId4" imgW="5422900" imgH="5397500" progId="Visio.Drawing.11">
                  <p:embed/>
                  <p:pic>
                    <p:nvPicPr>
                      <p:cNvPr id="0" name="图片 2"/>
                      <p:cNvPicPr/>
                      <p:nvPr/>
                    </p:nvPicPr>
                    <p:blipFill>
                      <a:blip r:embed="rId5"/>
                      <a:stretch>
                        <a:fillRect/>
                      </a:stretch>
                    </p:blipFill>
                    <p:spPr>
                      <a:xfrm>
                        <a:off x="1463675" y="1541145"/>
                        <a:ext cx="4717415" cy="467995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4.3</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cxnSp>
        <p:nvCxnSpPr>
          <p:cNvPr id="3" name="Straight Connector 8"/>
          <p:cNvCxnSpPr/>
          <p:nvPr/>
        </p:nvCxnSpPr>
        <p:spPr>
          <a:xfrm>
            <a:off x="722284" y="122464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Oval 52"/>
          <p:cNvSpPr/>
          <p:nvPr/>
        </p:nvSpPr>
        <p:spPr>
          <a:xfrm>
            <a:off x="674045" y="281261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9" name="加号 8"/>
          <p:cNvSpPr/>
          <p:nvPr/>
        </p:nvSpPr>
        <p:spPr>
          <a:xfrm>
            <a:off x="578161" y="105292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0" name="文本框 9"/>
          <p:cNvSpPr txBox="1"/>
          <p:nvPr/>
        </p:nvSpPr>
        <p:spPr>
          <a:xfrm>
            <a:off x="885825" y="976630"/>
            <a:ext cx="310832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系统配置与监视软件</a:t>
            </a:r>
          </a:p>
        </p:txBody>
      </p:sp>
      <p:sp>
        <p:nvSpPr>
          <p:cNvPr id="82" name="Oval 52"/>
          <p:cNvSpPr/>
          <p:nvPr/>
        </p:nvSpPr>
        <p:spPr>
          <a:xfrm>
            <a:off x="673832" y="181165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83" name="文本框 82"/>
          <p:cNvSpPr txBox="1"/>
          <p:nvPr/>
        </p:nvSpPr>
        <p:spPr>
          <a:xfrm>
            <a:off x="939800" y="2707640"/>
            <a:ext cx="2710815" cy="655320"/>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基站管理</a:t>
            </a: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基站信息录入、删除、修改</a:t>
            </a:r>
          </a:p>
        </p:txBody>
      </p:sp>
      <p:sp>
        <p:nvSpPr>
          <p:cNvPr id="76" name="Oval 52"/>
          <p:cNvSpPr/>
          <p:nvPr/>
        </p:nvSpPr>
        <p:spPr>
          <a:xfrm>
            <a:off x="675950" y="4874187"/>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167" name="文本框 166"/>
          <p:cNvSpPr txBox="1"/>
          <p:nvPr/>
        </p:nvSpPr>
        <p:spPr>
          <a:xfrm>
            <a:off x="939800" y="1668145"/>
            <a:ext cx="2712085" cy="1168400"/>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系统配置功能</a:t>
            </a: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服务引擎IP地址、端口号</a:t>
            </a: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标签刷新率</a:t>
            </a:r>
          </a:p>
          <a:p>
            <a:pPr indent="0" algn="l">
              <a:lnSpc>
                <a:spcPts val="2000"/>
              </a:lnSpc>
              <a:buFont typeface="Wingdings" panose="05000000000000000000" charset="0"/>
              <a:buNone/>
            </a:pPr>
            <a:endPar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endParaRPr>
          </a:p>
        </p:txBody>
      </p:sp>
      <p:sp>
        <p:nvSpPr>
          <p:cNvPr id="169" name="文本框 168"/>
          <p:cNvSpPr txBox="1"/>
          <p:nvPr/>
        </p:nvSpPr>
        <p:spPr>
          <a:xfrm>
            <a:off x="939800" y="3372485"/>
            <a:ext cx="2710815" cy="655320"/>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rPr>
              <a:t>标签管理</a:t>
            </a:r>
            <a:endParaRPr lang="en-US" altLang="zh-CN" sz="2000" b="1" dirty="0">
              <a:solidFill>
                <a:schemeClr val="accent1">
                  <a:lumMod val="75000"/>
                </a:schemeClr>
              </a:solidFill>
              <a:latin typeface="微软雅黑" panose="020B0503020204020204" pitchFamily="34" charset="-122"/>
            </a:endParaRP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标签信息录入、删除、修改</a:t>
            </a:r>
          </a:p>
        </p:txBody>
      </p:sp>
      <p:sp>
        <p:nvSpPr>
          <p:cNvPr id="13" name="文本框 12"/>
          <p:cNvSpPr txBox="1"/>
          <p:nvPr/>
        </p:nvSpPr>
        <p:spPr>
          <a:xfrm>
            <a:off x="932180" y="4070350"/>
            <a:ext cx="2720340" cy="655320"/>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rPr>
              <a:t>视图管理</a:t>
            </a: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比例尺、地图导入、坐标轴</a:t>
            </a:r>
          </a:p>
        </p:txBody>
      </p:sp>
      <p:sp>
        <p:nvSpPr>
          <p:cNvPr id="14" name="文本框 13"/>
          <p:cNvSpPr txBox="1"/>
          <p:nvPr/>
        </p:nvSpPr>
        <p:spPr>
          <a:xfrm>
            <a:off x="932180" y="4756785"/>
            <a:ext cx="2717800" cy="655320"/>
          </a:xfrm>
          <a:prstGeom prst="rect">
            <a:avLst/>
          </a:prstGeom>
          <a:noFill/>
        </p:spPr>
        <p:txBody>
          <a:bodyPr wrap="square" rtlCol="0">
            <a:spAutoFit/>
          </a:bodyPr>
          <a:lstStyle/>
          <a:p>
            <a:r>
              <a:rPr lang="zh-CN" altLang="en-US" sz="2000" b="1" dirty="0">
                <a:solidFill>
                  <a:schemeClr val="accent1">
                    <a:lumMod val="75000"/>
                  </a:schemeClr>
                </a:solidFill>
                <a:latin typeface="微软雅黑" panose="020B0503020204020204" pitchFamily="34" charset="-122"/>
              </a:rPr>
              <a:t>标签轨迹回放</a:t>
            </a:r>
          </a:p>
          <a:p>
            <a:pPr marL="285750" indent="-285750" algn="l">
              <a:lnSpc>
                <a:spcPts val="2000"/>
              </a:lnSpc>
              <a:buFont typeface="Wingdings" panose="05000000000000000000" charset="0"/>
              <a:buChar char=""/>
            </a:pPr>
            <a:r>
              <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rPr>
              <a:t>历史轨迹回放</a:t>
            </a:r>
          </a:p>
        </p:txBody>
      </p:sp>
      <p:sp>
        <p:nvSpPr>
          <p:cNvPr id="15" name="Oval 52"/>
          <p:cNvSpPr/>
          <p:nvPr/>
        </p:nvSpPr>
        <p:spPr>
          <a:xfrm>
            <a:off x="675950" y="359175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16" name="Oval 52"/>
          <p:cNvSpPr/>
          <p:nvPr/>
        </p:nvSpPr>
        <p:spPr>
          <a:xfrm>
            <a:off x="674045" y="417214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pic>
        <p:nvPicPr>
          <p:cNvPr id="26"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139" y="1719934"/>
            <a:ext cx="6459340" cy="3743642"/>
          </a:xfrm>
          <a:prstGeom prst="rect">
            <a:avLst/>
          </a:prstGeom>
        </p:spPr>
      </p:pic>
      <p:pic>
        <p:nvPicPr>
          <p:cNvPr id="17"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7966" y="1777401"/>
            <a:ext cx="4667250" cy="3743325"/>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4.4</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软件总体设计</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9" name="加号 8"/>
          <p:cNvSpPr/>
          <p:nvPr/>
        </p:nvSpPr>
        <p:spPr>
          <a:xfrm>
            <a:off x="578161" y="105292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0" name="文本框 9"/>
          <p:cNvSpPr txBox="1"/>
          <p:nvPr/>
        </p:nvSpPr>
        <p:spPr>
          <a:xfrm>
            <a:off x="885825" y="976630"/>
            <a:ext cx="310832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软件授权与管理模块</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graphicFrame>
        <p:nvGraphicFramePr>
          <p:cNvPr id="2" name="对象 -2147482507"/>
          <p:cNvGraphicFramePr>
            <a:graphicFrameLocks noChangeAspect="1"/>
          </p:cNvGraphicFramePr>
          <p:nvPr>
            <p:extLst>
              <p:ext uri="{D42A27DB-BD31-4B8C-83A1-F6EECF244321}">
                <p14:modId xmlns:p14="http://schemas.microsoft.com/office/powerpoint/2010/main" val="1581625099"/>
              </p:ext>
            </p:extLst>
          </p:nvPr>
        </p:nvGraphicFramePr>
        <p:xfrm>
          <a:off x="917732" y="1694058"/>
          <a:ext cx="3758565" cy="4076700"/>
        </p:xfrm>
        <a:graphic>
          <a:graphicData uri="http://schemas.openxmlformats.org/presentationml/2006/ole">
            <mc:AlternateContent xmlns:mc="http://schemas.openxmlformats.org/markup-compatibility/2006">
              <mc:Choice xmlns:v="urn:schemas-microsoft-com:vml" Requires="v">
                <p:oleObj spid="_x0000_s19474" r:id="rId4" imgW="5016500" imgH="5435600" progId="Visio.Drawing.11">
                  <p:embed/>
                </p:oleObj>
              </mc:Choice>
              <mc:Fallback>
                <p:oleObj r:id="rId4" imgW="5016500" imgH="5435600" progId="Visio.Drawing.11">
                  <p:embed/>
                  <p:pic>
                    <p:nvPicPr>
                      <p:cNvPr id="0" name="图片 3075"/>
                      <p:cNvPicPr/>
                      <p:nvPr/>
                    </p:nvPicPr>
                    <p:blipFill>
                      <a:blip r:embed="rId5"/>
                      <a:stretch>
                        <a:fillRect/>
                      </a:stretch>
                    </p:blipFill>
                    <p:spPr>
                      <a:xfrm>
                        <a:off x="917732" y="1694058"/>
                        <a:ext cx="3758565" cy="4076700"/>
                      </a:xfrm>
                      <a:prstGeom prst="rect">
                        <a:avLst/>
                      </a:prstGeom>
                      <a:noFill/>
                      <a:ln w="38100">
                        <a:noFill/>
                        <a:miter/>
                      </a:ln>
                    </p:spPr>
                  </p:pic>
                </p:oleObj>
              </mc:Fallback>
            </mc:AlternateContent>
          </a:graphicData>
        </a:graphic>
      </p:graphicFrame>
      <p:sp>
        <p:nvSpPr>
          <p:cNvPr id="18" name="文本框 17"/>
          <p:cNvSpPr txBox="1"/>
          <p:nvPr/>
        </p:nvSpPr>
        <p:spPr>
          <a:xfrm>
            <a:off x="5613702" y="2313370"/>
            <a:ext cx="2090381" cy="1631216"/>
          </a:xfrm>
          <a:prstGeom prst="rect">
            <a:avLst/>
          </a:prstGeom>
          <a:noFill/>
        </p:spPr>
        <p:txBody>
          <a:bodyPr wrap="square" rtlCol="0" anchor="t">
            <a:spAutoFit/>
          </a:bodyPr>
          <a:lstStyle/>
          <a:p>
            <a:r>
              <a:rPr lang="zh-CN" altLang="en-US" sz="2000" dirty="0">
                <a:latin typeface="+mn-ea"/>
                <a:cs typeface="宋体" panose="02010600030101010101" pitchFamily="2" charset="-122"/>
                <a:sym typeface="+mn-ea"/>
              </a:rPr>
              <a:t>伪装的</a:t>
            </a:r>
            <a:r>
              <a:rPr lang="en-US" altLang="zh-CN" sz="2000" dirty="0">
                <a:latin typeface="+mn-ea"/>
                <a:cs typeface="Times New Roman" panose="02020603050405020304" charset="0"/>
                <a:sym typeface="+mn-ea"/>
              </a:rPr>
              <a:t>GUID</a:t>
            </a:r>
            <a:r>
              <a:rPr lang="zh-CN" altLang="en-US" sz="2000" dirty="0">
                <a:latin typeface="+mn-ea"/>
                <a:cs typeface="宋体" panose="02010600030101010101" pitchFamily="2" charset="-122"/>
                <a:sym typeface="+mn-ea"/>
              </a:rPr>
              <a:t>值写入注册表的</a:t>
            </a:r>
            <a:r>
              <a:rPr lang="en-US" altLang="zh-CN" sz="2000" dirty="0">
                <a:latin typeface="+mn-ea"/>
                <a:cs typeface="Times New Roman" panose="02020603050405020304" charset="0"/>
                <a:sym typeface="+mn-ea"/>
              </a:rPr>
              <a:t>HKEY_CLASSES_ROOT</a:t>
            </a:r>
            <a:r>
              <a:rPr lang="zh-CN" altLang="en-US" sz="2000" dirty="0">
                <a:latin typeface="+mn-ea"/>
                <a:cs typeface="宋体" panose="02010600030101010101" pitchFamily="2" charset="-122"/>
                <a:sym typeface="+mn-ea"/>
              </a:rPr>
              <a:t>下的</a:t>
            </a:r>
            <a:r>
              <a:rPr lang="en-US" altLang="zh-CN" sz="2000" dirty="0">
                <a:latin typeface="+mn-ea"/>
                <a:cs typeface="Times New Roman" panose="02020603050405020304" charset="0"/>
                <a:sym typeface="+mn-ea"/>
              </a:rPr>
              <a:t>CLSID</a:t>
            </a:r>
            <a:r>
              <a:rPr lang="zh-CN" altLang="en-US" sz="2000" dirty="0">
                <a:latin typeface="+mn-ea"/>
                <a:cs typeface="宋体" panose="02010600030101010101" pitchFamily="2" charset="-122"/>
                <a:sym typeface="+mn-ea"/>
              </a:rPr>
              <a:t>子键下</a:t>
            </a:r>
            <a:endParaRPr lang="zh-CN" altLang="en-US" sz="2000" dirty="0">
              <a:latin typeface="+mn-ea"/>
            </a:endParaRP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4.5</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系统运行测试</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9" name="加号 8"/>
          <p:cNvSpPr/>
          <p:nvPr/>
        </p:nvSpPr>
        <p:spPr>
          <a:xfrm>
            <a:off x="578161" y="105292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0" name="文本框 9"/>
          <p:cNvSpPr txBox="1"/>
          <p:nvPr/>
        </p:nvSpPr>
        <p:spPr>
          <a:xfrm>
            <a:off x="885825" y="976630"/>
            <a:ext cx="310832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软件授权与管理模块</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3" name="图片 2" descr="实验图1"/>
          <p:cNvPicPr>
            <a:picLocks noChangeAspect="1"/>
          </p:cNvPicPr>
          <p:nvPr/>
        </p:nvPicPr>
        <p:blipFill>
          <a:blip r:embed="rId3"/>
          <a:stretch>
            <a:fillRect/>
          </a:stretch>
        </p:blipFill>
        <p:spPr>
          <a:xfrm>
            <a:off x="317500" y="1550035"/>
            <a:ext cx="8509000" cy="433705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371" y="213317"/>
            <a:ext cx="813611" cy="64597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1.1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课题背景与意义</a:t>
            </a:r>
          </a:p>
        </p:txBody>
      </p:sp>
      <p:cxnSp>
        <p:nvCxnSpPr>
          <p:cNvPr id="105" name="直接连接符 127"/>
          <p:cNvCxnSpPr/>
          <p:nvPr/>
        </p:nvCxnSpPr>
        <p:spPr>
          <a:xfrm flipH="1">
            <a:off x="1898015" y="1272540"/>
            <a:ext cx="635" cy="525780"/>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flipH="1">
            <a:off x="287371" y="1317625"/>
            <a:ext cx="1476024" cy="461665"/>
          </a:xfrm>
          <a:prstGeom prst="rect">
            <a:avLst/>
          </a:prstGeom>
          <a:noFill/>
        </p:spPr>
        <p:txBody>
          <a:bodyPr wrap="square" rtlCol="0">
            <a:spAutoFit/>
          </a:bodyPr>
          <a:lstStyle/>
          <a:p>
            <a:pPr algn="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需求背景</a:t>
            </a:r>
          </a:p>
        </p:txBody>
      </p:sp>
      <p:sp>
        <p:nvSpPr>
          <p:cNvPr id="107" name="文本框 106"/>
          <p:cNvSpPr txBox="1"/>
          <p:nvPr/>
        </p:nvSpPr>
        <p:spPr>
          <a:xfrm>
            <a:off x="2087880" y="1322705"/>
            <a:ext cx="5781675" cy="424815"/>
          </a:xfrm>
          <a:prstGeom prst="rect">
            <a:avLst/>
          </a:prstGeom>
          <a:noFill/>
        </p:spPr>
        <p:txBody>
          <a:bodyPr wrap="square" rtlCol="0">
            <a:spAutoFit/>
          </a:bodyPr>
          <a:lstStyle/>
          <a:p>
            <a:pPr fontAlgn="auto">
              <a:lnSpc>
                <a:spcPts val="2600"/>
              </a:lnSpc>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校企合作项目</a:t>
            </a:r>
            <a:r>
              <a:rPr lang="en-US" altLang="zh-CN" sz="22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rPr>
              <a:t>大唐</a:t>
            </a:r>
            <a:r>
              <a:rPr lang="zh-CN" altLang="en-US" sz="2200" b="1" dirty="0">
                <a:solidFill>
                  <a:schemeClr val="bg1">
                    <a:lumMod val="50000"/>
                  </a:schemeClr>
                </a:solidFill>
                <a:latin typeface="微软雅黑" panose="020B0503020204020204" pitchFamily="34" charset="-122"/>
                <a:ea typeface="微软雅黑" panose="020B0503020204020204" pitchFamily="34" charset="-122"/>
              </a:rPr>
              <a:t>姜堰智慧电厂项目。</a:t>
            </a:r>
            <a:endParaRPr lang="zh-CN" altLang="zh-CN"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 name="直接连接符 127"/>
          <p:cNvCxnSpPr/>
          <p:nvPr/>
        </p:nvCxnSpPr>
        <p:spPr>
          <a:xfrm flipH="1">
            <a:off x="1942940" y="2672007"/>
            <a:ext cx="0" cy="788237"/>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flipH="1">
            <a:off x="324073" y="2850929"/>
            <a:ext cx="1494231"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课题意义</a:t>
            </a:r>
          </a:p>
        </p:txBody>
      </p:sp>
      <p:sp>
        <p:nvSpPr>
          <p:cNvPr id="4" name="文本框 3"/>
          <p:cNvSpPr txBox="1"/>
          <p:nvPr/>
        </p:nvSpPr>
        <p:spPr>
          <a:xfrm>
            <a:off x="2087879" y="2534920"/>
            <a:ext cx="6908975" cy="1217449"/>
          </a:xfrm>
          <a:prstGeom prst="rect">
            <a:avLst/>
          </a:prstGeom>
          <a:noFill/>
        </p:spPr>
        <p:txBody>
          <a:bodyPr wrap="square" rtlCol="0">
            <a:spAutoFit/>
          </a:bodyPr>
          <a:lstStyle/>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学术</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层面：室内定位应用场景丰富、需求日益增加。</a:t>
            </a:r>
          </a:p>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工程</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层面：构建高精度定位系统，为上层高级应用，提供稳定可靠的位置服务。 </a:t>
            </a:r>
            <a:endParaRPr lang="zh-CN" altLang="en-US" sz="22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9" name="直接连接符 127"/>
          <p:cNvCxnSpPr/>
          <p:nvPr/>
        </p:nvCxnSpPr>
        <p:spPr>
          <a:xfrm flipH="1">
            <a:off x="1927225" y="4462145"/>
            <a:ext cx="15875" cy="1162685"/>
          </a:xfrm>
          <a:prstGeom prst="line">
            <a:avLst/>
          </a:prstGeom>
          <a:ln w="57150">
            <a:solidFill>
              <a:srgbClr val="73BD5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flipH="1">
            <a:off x="324073" y="4844194"/>
            <a:ext cx="1494231" cy="461665"/>
          </a:xfrm>
          <a:prstGeom prst="rect">
            <a:avLst/>
          </a:prstGeom>
          <a:noFill/>
        </p:spPr>
        <p:txBody>
          <a:bodyPr wrap="square" rtlCol="0">
            <a:spAutoFit/>
          </a:bodyPr>
          <a:lstStyle/>
          <a:p>
            <a:pPr algn="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主要工作</a:t>
            </a:r>
          </a:p>
        </p:txBody>
      </p:sp>
      <p:sp>
        <p:nvSpPr>
          <p:cNvPr id="11" name="文本框 10"/>
          <p:cNvSpPr txBox="1"/>
          <p:nvPr/>
        </p:nvSpPr>
        <p:spPr>
          <a:xfrm>
            <a:off x="2087880" y="4324985"/>
            <a:ext cx="7056120" cy="1602170"/>
          </a:xfrm>
          <a:prstGeom prst="rect">
            <a:avLst/>
          </a:prstGeom>
          <a:noFill/>
        </p:spPr>
        <p:txBody>
          <a:bodyPr wrap="square" rtlCol="0">
            <a:spAutoFit/>
          </a:bodyPr>
          <a:lstStyle/>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室内</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定位技术方案研究</a:t>
            </a:r>
          </a:p>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基于</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UWB室内定位方案设计及性能优化研究。</a:t>
            </a:r>
          </a:p>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基于</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UWB定位系统非视距误差特性及定位算法研究。</a:t>
            </a:r>
          </a:p>
          <a:p>
            <a:pPr marL="457200" indent="-457200" algn="l" fontAlgn="auto">
              <a:lnSpc>
                <a:spcPts val="3000"/>
              </a:lnSpc>
              <a:buFont typeface="+mj-ea"/>
              <a:buAutoNum type="circleNumDbPlain"/>
            </a:pPr>
            <a:r>
              <a:rPr lang="zh-CN" altLang="en-US" sz="2200" b="1" dirty="0" smtClean="0">
                <a:solidFill>
                  <a:schemeClr val="bg1">
                    <a:lumMod val="50000"/>
                  </a:schemeClr>
                </a:solidFill>
                <a:latin typeface="微软雅黑" panose="020B0503020204020204" pitchFamily="34" charset="-122"/>
                <a:ea typeface="微软雅黑" panose="020B0503020204020204" pitchFamily="34" charset="-122"/>
                <a:sym typeface="+mn-ea"/>
              </a:rPr>
              <a:t>室内</a:t>
            </a: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mn-ea"/>
              </a:rPr>
              <a:t>定位系统定位引擎服务软件设计。</a:t>
            </a:r>
          </a:p>
        </p:txBody>
      </p:sp>
      <p:grpSp>
        <p:nvGrpSpPr>
          <p:cNvPr id="18" name="组合 17"/>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3" grpId="0"/>
      <p:bldP spid="4"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5562" y="212810"/>
            <a:ext cx="817229" cy="646986"/>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4.5</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系统运行测试</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14" name="Straight Connector 8"/>
          <p:cNvCxnSpPr/>
          <p:nvPr/>
        </p:nvCxnSpPr>
        <p:spPr>
          <a:xfrm>
            <a:off x="720379" y="1223376"/>
            <a:ext cx="19530" cy="5167899"/>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加号 152"/>
          <p:cNvSpPr/>
          <p:nvPr/>
        </p:nvSpPr>
        <p:spPr>
          <a:xfrm>
            <a:off x="576256" y="105165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9" name="加号 8"/>
          <p:cNvSpPr/>
          <p:nvPr/>
        </p:nvSpPr>
        <p:spPr>
          <a:xfrm>
            <a:off x="578161" y="105292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10" name="文本框 9"/>
          <p:cNvSpPr txBox="1"/>
          <p:nvPr/>
        </p:nvSpPr>
        <p:spPr>
          <a:xfrm>
            <a:off x="885825" y="976630"/>
            <a:ext cx="3108325"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软件授权与管理模块</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 name="图片 1" descr="实验图2"/>
          <p:cNvPicPr>
            <a:picLocks noChangeAspect="1"/>
          </p:cNvPicPr>
          <p:nvPr/>
        </p:nvPicPr>
        <p:blipFill>
          <a:blip r:embed="rId3"/>
          <a:stretch>
            <a:fillRect/>
          </a:stretch>
        </p:blipFill>
        <p:spPr>
          <a:xfrm>
            <a:off x="512445" y="1670050"/>
            <a:ext cx="8482965" cy="4318635"/>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_1"/>
          <p:cNvSpPr/>
          <p:nvPr/>
        </p:nvSpPr>
        <p:spPr>
          <a:xfrm rot="5828732">
            <a:off x="4182490" y="4250488"/>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1" name="Rec_2"/>
          <p:cNvSpPr/>
          <p:nvPr/>
        </p:nvSpPr>
        <p:spPr>
          <a:xfrm rot="12716368">
            <a:off x="4980712" y="3985194"/>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8" name="Rec_5"/>
          <p:cNvSpPr/>
          <p:nvPr/>
        </p:nvSpPr>
        <p:spPr>
          <a:xfrm rot="2013995">
            <a:off x="6630135" y="4724915"/>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19" name="Rec_5"/>
          <p:cNvSpPr/>
          <p:nvPr/>
        </p:nvSpPr>
        <p:spPr>
          <a:xfrm rot="2333847">
            <a:off x="2602207" y="3798848"/>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0" name="Rec_1"/>
          <p:cNvSpPr/>
          <p:nvPr/>
        </p:nvSpPr>
        <p:spPr>
          <a:xfrm rot="17126265">
            <a:off x="4481082" y="2043850"/>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1" name="Rec_5"/>
          <p:cNvSpPr/>
          <p:nvPr/>
        </p:nvSpPr>
        <p:spPr>
          <a:xfrm rot="14560225">
            <a:off x="6511447" y="3848304"/>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3" name="Rec_4"/>
          <p:cNvSpPr/>
          <p:nvPr/>
        </p:nvSpPr>
        <p:spPr>
          <a:xfrm rot="13984758">
            <a:off x="3450915" y="2120484"/>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4" name="Rec_1"/>
          <p:cNvSpPr/>
          <p:nvPr/>
        </p:nvSpPr>
        <p:spPr>
          <a:xfrm rot="5014549">
            <a:off x="2193230" y="4490551"/>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5" name="Rec_4"/>
          <p:cNvSpPr/>
          <p:nvPr/>
        </p:nvSpPr>
        <p:spPr>
          <a:xfrm rot="12124728">
            <a:off x="2447394" y="3186855"/>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6" name="Rec_3"/>
          <p:cNvSpPr/>
          <p:nvPr/>
        </p:nvSpPr>
        <p:spPr>
          <a:xfrm rot="14473366">
            <a:off x="1983943" y="2125714"/>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7" name="Rec_5"/>
          <p:cNvSpPr/>
          <p:nvPr/>
        </p:nvSpPr>
        <p:spPr>
          <a:xfrm rot="2635889">
            <a:off x="5642757" y="1938939"/>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28" name="Rec_4"/>
          <p:cNvSpPr/>
          <p:nvPr/>
        </p:nvSpPr>
        <p:spPr>
          <a:xfrm rot="3284676">
            <a:off x="4882955" y="1493021"/>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0" name="Rec_5"/>
          <p:cNvSpPr/>
          <p:nvPr/>
        </p:nvSpPr>
        <p:spPr>
          <a:xfrm rot="3260016">
            <a:off x="2285470" y="1670498"/>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50" name="组合 49"/>
          <p:cNvGrpSpPr/>
          <p:nvPr/>
        </p:nvGrpSpPr>
        <p:grpSpPr>
          <a:xfrm>
            <a:off x="918993" y="2463800"/>
            <a:ext cx="1828017" cy="1676400"/>
            <a:chOff x="2286783" y="2590800"/>
            <a:chExt cx="1828017" cy="1676400"/>
          </a:xfrm>
        </p:grpSpPr>
        <p:sp>
          <p:nvSpPr>
            <p:cNvPr id="51" name="任意多边形 50"/>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52" name="文本框 51"/>
            <p:cNvSpPr txBox="1"/>
            <p:nvPr/>
          </p:nvSpPr>
          <p:spPr>
            <a:xfrm>
              <a:off x="2522675" y="2815727"/>
              <a:ext cx="1241156" cy="1226551"/>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05</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53" name="组合 52"/>
          <p:cNvGrpSpPr/>
          <p:nvPr/>
        </p:nvGrpSpPr>
        <p:grpSpPr>
          <a:xfrm>
            <a:off x="2686972" y="2630623"/>
            <a:ext cx="6213188" cy="1141791"/>
            <a:chOff x="4531012" y="2721681"/>
            <a:chExt cx="6213188" cy="1141791"/>
          </a:xfrm>
        </p:grpSpPr>
        <p:sp>
          <p:nvSpPr>
            <p:cNvPr id="54" name="文本框 53"/>
            <p:cNvSpPr txBox="1"/>
            <p:nvPr/>
          </p:nvSpPr>
          <p:spPr>
            <a:xfrm>
              <a:off x="4531012" y="2721681"/>
              <a:ext cx="4626610" cy="706755"/>
            </a:xfrm>
            <a:prstGeom prst="rect">
              <a:avLst/>
            </a:prstGeom>
            <a:noFill/>
            <a:effectLst>
              <a:outerShdw dist="19050" dir="5400000" algn="t" rotWithShape="0">
                <a:schemeClr val="bg1"/>
              </a:outerShdw>
            </a:effectLst>
          </p:spPr>
          <p:txBody>
            <a:bodyPr wrap="square" rtlCol="0" anchor="ctr">
              <a:spAutoFit/>
            </a:bodyPr>
            <a:lstStyle/>
            <a:p>
              <a:pPr algn="ctr"/>
              <a:r>
                <a:rPr lang="zh-CN" altLang="en-US" sz="4000"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总结与展望</a:t>
              </a:r>
            </a:p>
          </p:txBody>
        </p:sp>
        <p:grpSp>
          <p:nvGrpSpPr>
            <p:cNvPr id="55" name="组合 54"/>
            <p:cNvGrpSpPr/>
            <p:nvPr/>
          </p:nvGrpSpPr>
          <p:grpSpPr>
            <a:xfrm>
              <a:off x="4830961" y="3440586"/>
              <a:ext cx="3383755" cy="45719"/>
              <a:chOff x="5516761" y="2095500"/>
              <a:chExt cx="3383755" cy="495300"/>
            </a:xfrm>
          </p:grpSpPr>
          <p:sp>
            <p:nvSpPr>
              <p:cNvPr id="56" name="矩形 55"/>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7"/>
            <p:cNvSpPr>
              <a:spLocks noChangeArrowheads="1"/>
            </p:cNvSpPr>
            <p:nvPr/>
          </p:nvSpPr>
          <p:spPr bwMode="auto">
            <a:xfrm>
              <a:off x="4713879" y="3540307"/>
              <a:ext cx="6030321" cy="32316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
        <p:nvSpPr>
          <p:cNvPr id="64" name="矩形 63"/>
          <p:cNvSpPr/>
          <p:nvPr/>
        </p:nvSpPr>
        <p:spPr>
          <a:xfrm>
            <a:off x="6509266" y="3349528"/>
            <a:ext cx="495300"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9919" y="215865"/>
            <a:ext cx="808515" cy="640875"/>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5.1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总结与展望</a:t>
            </a:r>
          </a:p>
        </p:txBody>
      </p:sp>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 43"/>
          <p:cNvGrpSpPr/>
          <p:nvPr/>
        </p:nvGrpSpPr>
        <p:grpSpPr>
          <a:xfrm>
            <a:off x="832226" y="1087304"/>
            <a:ext cx="3425908" cy="5388311"/>
            <a:chOff x="6251027" y="1066870"/>
            <a:chExt cx="3425908" cy="5388311"/>
          </a:xfrm>
        </p:grpSpPr>
        <p:cxnSp>
          <p:nvCxnSpPr>
            <p:cNvPr id="9" name="Straight Connector 8"/>
            <p:cNvCxnSpPr/>
            <p:nvPr/>
          </p:nvCxnSpPr>
          <p:spPr>
            <a:xfrm>
              <a:off x="6405193" y="1319514"/>
              <a:ext cx="41795" cy="513566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Oval 52"/>
            <p:cNvSpPr/>
            <p:nvPr/>
          </p:nvSpPr>
          <p:spPr>
            <a:xfrm>
              <a:off x="6363755" y="207874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accent6">
                    <a:lumMod val="75000"/>
                  </a:schemeClr>
                </a:solidFill>
                <a:latin typeface="+mn-ea"/>
              </a:endParaRPr>
            </a:p>
          </p:txBody>
        </p:sp>
        <p:sp>
          <p:nvSpPr>
            <p:cNvPr id="11" name="文本框 10"/>
            <p:cNvSpPr txBox="1"/>
            <p:nvPr/>
          </p:nvSpPr>
          <p:spPr>
            <a:xfrm>
              <a:off x="6559003" y="1936820"/>
              <a:ext cx="3117932" cy="400110"/>
            </a:xfrm>
            <a:prstGeom prst="rect">
              <a:avLst/>
            </a:prstGeom>
            <a:noFill/>
          </p:spPr>
          <p:txBody>
            <a:bodyPr wrap="square" rtlCol="0">
              <a:spAutoFit/>
            </a:bodyPr>
            <a:lstStyle/>
            <a:p>
              <a:r>
                <a:rPr lang="zh-CN" altLang="en-US" sz="2000" b="1" dirty="0" smtClean="0">
                  <a:solidFill>
                    <a:schemeClr val="accent6">
                      <a:lumMod val="75000"/>
                    </a:schemeClr>
                  </a:solidFill>
                  <a:latin typeface="微软雅黑" panose="020B0503020204020204" pitchFamily="34" charset="-122"/>
                  <a:ea typeface="微软雅黑" panose="020B0503020204020204" pitchFamily="34" charset="-122"/>
                </a:rPr>
                <a:t>室内定位</a:t>
              </a:r>
              <a:r>
                <a:rPr lang="zh-CN" altLang="en-US" sz="2000" b="1" smtClean="0">
                  <a:solidFill>
                    <a:schemeClr val="accent6">
                      <a:lumMod val="75000"/>
                    </a:schemeClr>
                  </a:solidFill>
                  <a:latin typeface="微软雅黑" panose="020B0503020204020204" pitchFamily="34" charset="-122"/>
                  <a:ea typeface="微软雅黑" panose="020B0503020204020204" pitchFamily="34" charset="-122"/>
                </a:rPr>
                <a:t>技术</a:t>
              </a:r>
              <a:r>
                <a:rPr lang="zh-CN" altLang="en-US" sz="2000" b="1" smtClean="0">
                  <a:solidFill>
                    <a:schemeClr val="accent6">
                      <a:lumMod val="75000"/>
                    </a:schemeClr>
                  </a:solidFill>
                  <a:latin typeface="微软雅黑" panose="020B0503020204020204" pitchFamily="34" charset="-122"/>
                  <a:ea typeface="微软雅黑" panose="020B0503020204020204" pitchFamily="34" charset="-122"/>
                </a:rPr>
                <a:t>调研</a:t>
              </a:r>
              <a:endParaRPr lang="zh-CN" altLang="en-US" sz="2000" b="1" dirty="0" smtClean="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3" name="加号 12"/>
            <p:cNvSpPr/>
            <p:nvPr/>
          </p:nvSpPr>
          <p:spPr>
            <a:xfrm>
              <a:off x="6251027" y="1141800"/>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49" name="文本框 48"/>
            <p:cNvSpPr txBox="1"/>
            <p:nvPr/>
          </p:nvSpPr>
          <p:spPr>
            <a:xfrm>
              <a:off x="6558729" y="1066870"/>
              <a:ext cx="2920023"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总结</a:t>
              </a:r>
            </a:p>
          </p:txBody>
        </p:sp>
      </p:grpSp>
      <p:sp>
        <p:nvSpPr>
          <p:cNvPr id="50" name="Oval 52"/>
          <p:cNvSpPr/>
          <p:nvPr/>
        </p:nvSpPr>
        <p:spPr>
          <a:xfrm>
            <a:off x="953267" y="3217164"/>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1" name="文本框 50"/>
          <p:cNvSpPr txBox="1"/>
          <p:nvPr/>
        </p:nvSpPr>
        <p:spPr>
          <a:xfrm>
            <a:off x="1139826" y="3075305"/>
            <a:ext cx="3118308" cy="400110"/>
          </a:xfrm>
          <a:prstGeom prst="rect">
            <a:avLst/>
          </a:prstGeom>
          <a:noFill/>
        </p:spPr>
        <p:txBody>
          <a:bodyPr wrap="square" rtlCol="0">
            <a:spAutoFit/>
          </a:bodyPr>
          <a:lstStyle/>
          <a:p>
            <a:r>
              <a:rPr lang="zh-CN" altLang="en-US" sz="2000" b="1" dirty="0" smtClean="0">
                <a:solidFill>
                  <a:schemeClr val="accent6">
                    <a:lumMod val="75000"/>
                  </a:schemeClr>
                </a:solidFill>
                <a:latin typeface="微软雅黑" panose="020B0503020204020204" pitchFamily="34" charset="-122"/>
                <a:ea typeface="微软雅黑" panose="020B0503020204020204" pitchFamily="34" charset="-122"/>
              </a:rPr>
              <a:t>系统总体框架结构</a:t>
            </a:r>
            <a:r>
              <a:rPr lang="zh-CN" altLang="en-US" sz="2000" b="1" dirty="0" smtClean="0">
                <a:solidFill>
                  <a:schemeClr val="accent6">
                    <a:lumMod val="75000"/>
                  </a:schemeClr>
                </a:solidFill>
                <a:latin typeface="微软雅黑" panose="020B0503020204020204" pitchFamily="34" charset="-122"/>
                <a:ea typeface="微软雅黑" panose="020B0503020204020204" pitchFamily="34" charset="-122"/>
              </a:rPr>
              <a:t>设计</a:t>
            </a:r>
            <a:endParaRPr lang="zh-CN" altLang="en-US" sz="2000" b="1" dirty="0" smtClean="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5" name="Oval 52"/>
          <p:cNvSpPr/>
          <p:nvPr/>
        </p:nvSpPr>
        <p:spPr>
          <a:xfrm>
            <a:off x="959145" y="4355937"/>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6" name="文本框 55"/>
          <p:cNvSpPr txBox="1"/>
          <p:nvPr/>
        </p:nvSpPr>
        <p:spPr>
          <a:xfrm>
            <a:off x="1162686" y="4213860"/>
            <a:ext cx="3095448" cy="400110"/>
          </a:xfrm>
          <a:prstGeom prst="rect">
            <a:avLst/>
          </a:prstGeom>
          <a:noFill/>
        </p:spPr>
        <p:txBody>
          <a:bodyPr wrap="square" rtlCol="0">
            <a:spAutoFit/>
          </a:bodyPr>
          <a:lstStyle/>
          <a:p>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定位算法研究</a:t>
            </a:r>
            <a:r>
              <a:rPr lang="zh-CN" altLang="en-US" sz="2000" b="1">
                <a:solidFill>
                  <a:schemeClr val="accent6">
                    <a:lumMod val="75000"/>
                  </a:schemeClr>
                </a:solidFill>
                <a:latin typeface="微软雅黑" panose="020B0503020204020204" pitchFamily="34" charset="-122"/>
                <a:ea typeface="微软雅黑" panose="020B0503020204020204" pitchFamily="34" charset="-122"/>
              </a:rPr>
              <a:t>与</a:t>
            </a:r>
            <a:r>
              <a:rPr lang="zh-CN" altLang="en-US" sz="2000" b="1" smtClean="0">
                <a:solidFill>
                  <a:schemeClr val="accent6">
                    <a:lumMod val="75000"/>
                  </a:schemeClr>
                </a:solidFill>
                <a:latin typeface="微软雅黑" panose="020B0503020204020204" pitchFamily="34" charset="-122"/>
                <a:ea typeface="微软雅黑" panose="020B0503020204020204" pitchFamily="34" charset="-122"/>
              </a:rPr>
              <a:t>实现</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6" name="Oval 52"/>
          <p:cNvSpPr/>
          <p:nvPr/>
        </p:nvSpPr>
        <p:spPr>
          <a:xfrm>
            <a:off x="969766" y="557241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71" name="文本框 70"/>
          <p:cNvSpPr txBox="1"/>
          <p:nvPr/>
        </p:nvSpPr>
        <p:spPr>
          <a:xfrm>
            <a:off x="1198245" y="5430520"/>
            <a:ext cx="3208396" cy="400110"/>
          </a:xfrm>
          <a:prstGeom prst="rect">
            <a:avLst/>
          </a:prstGeom>
          <a:noFill/>
        </p:spPr>
        <p:txBody>
          <a:bodyPr wrap="square" rtlCol="0">
            <a:spAutoFit/>
          </a:bodyPr>
          <a:lstStyle/>
          <a:p>
            <a:r>
              <a:rPr lang="zh-CN" altLang="zh-CN" sz="2000" b="1" dirty="0" smtClean="0">
                <a:solidFill>
                  <a:schemeClr val="accent6">
                    <a:lumMod val="75000"/>
                  </a:schemeClr>
                </a:solidFill>
                <a:latin typeface="微软雅黑" panose="020B0503020204020204" pitchFamily="34" charset="-122"/>
                <a:ea typeface="微软雅黑" panose="020B0503020204020204" pitchFamily="34" charset="-122"/>
              </a:rPr>
              <a:t>系统</a:t>
            </a:r>
            <a:r>
              <a:rPr lang="zh-CN" altLang="zh-CN" sz="2000" b="1" dirty="0">
                <a:solidFill>
                  <a:schemeClr val="accent6">
                    <a:lumMod val="75000"/>
                  </a:schemeClr>
                </a:solidFill>
                <a:latin typeface="微软雅黑" panose="020B0503020204020204" pitchFamily="34" charset="-122"/>
                <a:ea typeface="微软雅黑" panose="020B0503020204020204" pitchFamily="34" charset="-122"/>
              </a:rPr>
              <a:t>软件的研制与实现 </a:t>
            </a:r>
            <a:endParaRPr sz="20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26" name="组 43"/>
          <p:cNvGrpSpPr/>
          <p:nvPr/>
        </p:nvGrpSpPr>
        <p:grpSpPr>
          <a:xfrm>
            <a:off x="4406641" y="1087304"/>
            <a:ext cx="3342640" cy="5418791"/>
            <a:chOff x="6251027" y="1036390"/>
            <a:chExt cx="3342640" cy="5418791"/>
          </a:xfrm>
        </p:grpSpPr>
        <p:cxnSp>
          <p:nvCxnSpPr>
            <p:cNvPr id="27" name="Straight Connector 8"/>
            <p:cNvCxnSpPr/>
            <p:nvPr/>
          </p:nvCxnSpPr>
          <p:spPr>
            <a:xfrm>
              <a:off x="6405193" y="1319514"/>
              <a:ext cx="41795" cy="513566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Oval 52"/>
            <p:cNvSpPr/>
            <p:nvPr/>
          </p:nvSpPr>
          <p:spPr>
            <a:xfrm>
              <a:off x="6363755" y="207874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accent6">
                    <a:lumMod val="75000"/>
                  </a:schemeClr>
                </a:solidFill>
                <a:latin typeface="+mn-ea"/>
              </a:endParaRPr>
            </a:p>
          </p:txBody>
        </p:sp>
        <p:sp>
          <p:nvSpPr>
            <p:cNvPr id="29" name="文本框 28"/>
            <p:cNvSpPr txBox="1"/>
            <p:nvPr/>
          </p:nvSpPr>
          <p:spPr>
            <a:xfrm>
              <a:off x="6559002" y="1936820"/>
              <a:ext cx="3034665" cy="398780"/>
            </a:xfrm>
            <a:prstGeom prst="rect">
              <a:avLst/>
            </a:prstGeom>
            <a:noFill/>
          </p:spPr>
          <p:txBody>
            <a:bodyPr wrap="square" rtlCol="0">
              <a:spAutoFit/>
            </a:bodyPr>
            <a:lstStyle/>
            <a:p>
              <a:pPr algn="l"/>
              <a:r>
                <a:rPr lang="zh-CN" altLang="en-US" sz="2000" b="1">
                  <a:solidFill>
                    <a:srgbClr val="E36860"/>
                  </a:solidFill>
                  <a:latin typeface="+mn-ea"/>
                </a:rPr>
                <a:t>三维定位的研究</a:t>
              </a:r>
              <a:endPar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endParaRPr>
            </a:p>
          </p:txBody>
        </p:sp>
        <p:sp>
          <p:nvSpPr>
            <p:cNvPr id="30" name="加号 29"/>
            <p:cNvSpPr/>
            <p:nvPr/>
          </p:nvSpPr>
          <p:spPr>
            <a:xfrm>
              <a:off x="6251027" y="1141800"/>
              <a:ext cx="309614" cy="309614"/>
            </a:xfrm>
            <a:prstGeom prst="mathPlus">
              <a:avLst/>
            </a:prstGeom>
            <a:solidFill>
              <a:srgbClr val="E36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31" name="文本框 30"/>
            <p:cNvSpPr txBox="1"/>
            <p:nvPr/>
          </p:nvSpPr>
          <p:spPr>
            <a:xfrm>
              <a:off x="6558729" y="1036390"/>
              <a:ext cx="2920023" cy="460375"/>
            </a:xfrm>
            <a:prstGeom prst="rect">
              <a:avLst/>
            </a:prstGeom>
            <a:noFill/>
          </p:spPr>
          <p:txBody>
            <a:bodyPr wrap="square" rtlCol="0">
              <a:spAutoFit/>
            </a:bodyPr>
            <a:lstStyle/>
            <a:p>
              <a:r>
                <a:rPr lang="zh-CN" altLang="en-US" sz="2400" b="1">
                  <a:solidFill>
                    <a:srgbClr val="E36860"/>
                  </a:solidFill>
                  <a:latin typeface="+mn-ea"/>
                </a:rPr>
                <a:t>展望</a:t>
              </a:r>
            </a:p>
          </p:txBody>
        </p:sp>
      </p:grpSp>
      <p:sp>
        <p:nvSpPr>
          <p:cNvPr id="32" name="Oval 52"/>
          <p:cNvSpPr/>
          <p:nvPr/>
        </p:nvSpPr>
        <p:spPr>
          <a:xfrm>
            <a:off x="4527682" y="3247644"/>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33" name="文本框 32"/>
          <p:cNvSpPr txBox="1"/>
          <p:nvPr/>
        </p:nvSpPr>
        <p:spPr>
          <a:xfrm>
            <a:off x="4714240" y="3105785"/>
            <a:ext cx="3263900" cy="398780"/>
          </a:xfrm>
          <a:prstGeom prst="rect">
            <a:avLst/>
          </a:prstGeom>
          <a:noFill/>
        </p:spPr>
        <p:txBody>
          <a:bodyPr wrap="square" rtlCol="0">
            <a:spAutoFit/>
          </a:bodyPr>
          <a:lstStyle/>
          <a:p>
            <a:r>
              <a:rPr lang="zh-CN" altLang="en-US" sz="2000" b="1">
                <a:solidFill>
                  <a:srgbClr val="E36860"/>
                </a:solidFill>
                <a:latin typeface="+mn-ea"/>
              </a:rPr>
              <a:t>上层 3D 地图显示</a:t>
            </a:r>
            <a:endPar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endParaRPr>
          </a:p>
        </p:txBody>
      </p:sp>
      <p:sp>
        <p:nvSpPr>
          <p:cNvPr id="34" name="Oval 52"/>
          <p:cNvSpPr/>
          <p:nvPr/>
        </p:nvSpPr>
        <p:spPr>
          <a:xfrm>
            <a:off x="4533560" y="4386417"/>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36" name="文本框 35"/>
          <p:cNvSpPr txBox="1"/>
          <p:nvPr/>
        </p:nvSpPr>
        <p:spPr>
          <a:xfrm>
            <a:off x="4737100" y="4244340"/>
            <a:ext cx="4029075" cy="655320"/>
          </a:xfrm>
          <a:prstGeom prst="rect">
            <a:avLst/>
          </a:prstGeom>
          <a:noFill/>
        </p:spPr>
        <p:txBody>
          <a:bodyPr wrap="square" rtlCol="0">
            <a:spAutoFit/>
          </a:bodyPr>
          <a:lstStyle/>
          <a:p>
            <a:r>
              <a:rPr lang="zh-CN" altLang="en-US" sz="2000" b="1">
                <a:solidFill>
                  <a:srgbClr val="E36860"/>
                </a:solidFill>
                <a:latin typeface="+mn-ea"/>
              </a:rPr>
              <a:t>多种定位技术融合实现高精度定位</a:t>
            </a:r>
          </a:p>
          <a:p>
            <a:pPr marL="285750" indent="-285750" algn="l">
              <a:lnSpc>
                <a:spcPts val="2000"/>
              </a:lnSpc>
              <a:buFont typeface="Wingdings" panose="05000000000000000000" charset="0"/>
              <a:buChar char=""/>
            </a:pPr>
            <a:endParaRPr lang="zh-CN" altLang="en-US" sz="1400" dirty="0">
              <a:solidFill>
                <a:schemeClr val="bg1">
                  <a:lumMod val="50000"/>
                </a:schemeClr>
              </a:solidFill>
              <a:effectLst>
                <a:innerShdw blurRad="63500" dist="50800" dir="13500000">
                  <a:prstClr val="black">
                    <a:alpha val="35000"/>
                  </a:prstClr>
                </a:innerShdw>
              </a:effectLst>
              <a:latin typeface="Times New Roman" panose="02020603050405020304" charset="0"/>
              <a:ea typeface="微软雅黑" panose="020B0503020204020204" pitchFamily="34" charset="-122"/>
            </a:endParaRPr>
          </a:p>
        </p:txBody>
      </p:sp>
      <p:sp>
        <p:nvSpPr>
          <p:cNvPr id="37" name="Oval 52"/>
          <p:cNvSpPr/>
          <p:nvPr/>
        </p:nvSpPr>
        <p:spPr>
          <a:xfrm>
            <a:off x="4544181" y="560289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P spid="34" grpId="0" bldLvl="0" animBg="1"/>
      <p:bldP spid="36" grpId="0"/>
      <p:bldP spid="3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_1"/>
          <p:cNvSpPr/>
          <p:nvPr/>
        </p:nvSpPr>
        <p:spPr>
          <a:xfrm rot="5828732">
            <a:off x="4026280" y="4377488"/>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2" name="Rec_2"/>
          <p:cNvSpPr/>
          <p:nvPr/>
        </p:nvSpPr>
        <p:spPr>
          <a:xfrm rot="12716368">
            <a:off x="4824502" y="4112194"/>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3" name="Rec_5"/>
          <p:cNvSpPr/>
          <p:nvPr/>
        </p:nvSpPr>
        <p:spPr>
          <a:xfrm rot="2013995">
            <a:off x="6473925" y="4851915"/>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4" name="Rec_5"/>
          <p:cNvSpPr/>
          <p:nvPr/>
        </p:nvSpPr>
        <p:spPr>
          <a:xfrm rot="2333847">
            <a:off x="2445997" y="3925848"/>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6" name="Rec_1"/>
          <p:cNvSpPr/>
          <p:nvPr/>
        </p:nvSpPr>
        <p:spPr>
          <a:xfrm rot="17126265">
            <a:off x="4324872" y="2170850"/>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7" name="Rec_5"/>
          <p:cNvSpPr/>
          <p:nvPr/>
        </p:nvSpPr>
        <p:spPr>
          <a:xfrm rot="14560225">
            <a:off x="6355237" y="3975304"/>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8" name="Rec_4"/>
          <p:cNvSpPr/>
          <p:nvPr/>
        </p:nvSpPr>
        <p:spPr>
          <a:xfrm rot="13984758">
            <a:off x="3294705" y="2247484"/>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9" name="Rec_1"/>
          <p:cNvSpPr/>
          <p:nvPr/>
        </p:nvSpPr>
        <p:spPr>
          <a:xfrm rot="5014549">
            <a:off x="2037020" y="4617551"/>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0" name="Rec_4"/>
          <p:cNvSpPr/>
          <p:nvPr/>
        </p:nvSpPr>
        <p:spPr>
          <a:xfrm rot="12124728">
            <a:off x="2291184" y="3313855"/>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1" name="Rec_3"/>
          <p:cNvSpPr/>
          <p:nvPr/>
        </p:nvSpPr>
        <p:spPr>
          <a:xfrm rot="14473366">
            <a:off x="1827733" y="2252714"/>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2" name="Rec_5"/>
          <p:cNvSpPr/>
          <p:nvPr/>
        </p:nvSpPr>
        <p:spPr>
          <a:xfrm rot="2635889">
            <a:off x="5486547" y="2065939"/>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3" name="Rec_4"/>
          <p:cNvSpPr/>
          <p:nvPr/>
        </p:nvSpPr>
        <p:spPr>
          <a:xfrm rot="3284676">
            <a:off x="4726745" y="1620021"/>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9" name="Rec_5"/>
          <p:cNvSpPr/>
          <p:nvPr/>
        </p:nvSpPr>
        <p:spPr>
          <a:xfrm rot="3260016">
            <a:off x="2129260" y="1797498"/>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2" name="组合 1"/>
          <p:cNvGrpSpPr/>
          <p:nvPr/>
        </p:nvGrpSpPr>
        <p:grpSpPr>
          <a:xfrm>
            <a:off x="762783" y="2590800"/>
            <a:ext cx="1828017" cy="1676400"/>
            <a:chOff x="2286783" y="2590800"/>
            <a:chExt cx="1828017" cy="1676400"/>
          </a:xfrm>
        </p:grpSpPr>
        <p:sp>
          <p:nvSpPr>
            <p:cNvPr id="72" name="任意多边形 71"/>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22" name="文本框 21"/>
            <p:cNvSpPr txBox="1"/>
            <p:nvPr/>
          </p:nvSpPr>
          <p:spPr>
            <a:xfrm>
              <a:off x="2650557" y="2826451"/>
              <a:ext cx="985393" cy="1205103"/>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Q</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4" name="组合 3"/>
          <p:cNvGrpSpPr/>
          <p:nvPr/>
        </p:nvGrpSpPr>
        <p:grpSpPr>
          <a:xfrm>
            <a:off x="2530762" y="2757623"/>
            <a:ext cx="6213188" cy="1140571"/>
            <a:chOff x="4531012" y="2721681"/>
            <a:chExt cx="6213188" cy="1140571"/>
          </a:xfrm>
        </p:grpSpPr>
        <p:sp>
          <p:nvSpPr>
            <p:cNvPr id="35" name="文本框 34"/>
            <p:cNvSpPr txBox="1"/>
            <p:nvPr/>
          </p:nvSpPr>
          <p:spPr>
            <a:xfrm>
              <a:off x="4531012" y="2721681"/>
              <a:ext cx="3738882" cy="706755"/>
            </a:xfrm>
            <a:prstGeom prst="rect">
              <a:avLst/>
            </a:prstGeom>
            <a:noFill/>
            <a:effectLst>
              <a:outerShdw dist="19050" dir="5400000" algn="t" rotWithShape="0">
                <a:schemeClr val="bg1"/>
              </a:outerShdw>
            </a:effectLst>
          </p:spPr>
          <p:txBody>
            <a:bodyPr wrap="square" rtlCol="0" anchor="ctr">
              <a:spAutoFit/>
            </a:bodyPr>
            <a:lstStyle/>
            <a:p>
              <a:pPr algn="ctr"/>
              <a:r>
                <a:rPr lang="en-US" altLang="zh-CN" sz="4000" b="1" dirty="0">
                  <a:solidFill>
                    <a:schemeClr val="bg1">
                      <a:lumMod val="50000"/>
                    </a:schemeClr>
                  </a:solidFill>
                  <a:effectLst>
                    <a:innerShdw blurRad="63500" dist="50800" dir="13500000">
                      <a:prstClr val="black">
                        <a:alpha val="35000"/>
                      </a:prstClr>
                    </a:innerShdw>
                  </a:effectLst>
                  <a:latin typeface="Times New Roman" charset="0"/>
                  <a:ea typeface="Times New Roman" charset="0"/>
                  <a:cs typeface="Times New Roman" charset="0"/>
                </a:rPr>
                <a:t>Thank You !</a:t>
              </a:r>
            </a:p>
          </p:txBody>
        </p:sp>
        <p:grpSp>
          <p:nvGrpSpPr>
            <p:cNvPr id="3" name="组合 2"/>
            <p:cNvGrpSpPr/>
            <p:nvPr/>
          </p:nvGrpSpPr>
          <p:grpSpPr>
            <a:xfrm>
              <a:off x="4830961" y="3440586"/>
              <a:ext cx="3383755" cy="45719"/>
              <a:chOff x="5516761" y="2095500"/>
              <a:chExt cx="3383755" cy="495300"/>
            </a:xfrm>
          </p:grpSpPr>
          <p:sp>
            <p:nvSpPr>
              <p:cNvPr id="73" name="矩形 72"/>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extBox 7"/>
            <p:cNvSpPr>
              <a:spLocks noChangeArrowheads="1"/>
            </p:cNvSpPr>
            <p:nvPr/>
          </p:nvSpPr>
          <p:spPr bwMode="auto">
            <a:xfrm>
              <a:off x="4713879" y="3540307"/>
              <a:ext cx="6030321" cy="32194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2000" fill="hold">
                                          <p:stCondLst>
                                            <p:cond delay="0"/>
                                          </p:stCondLst>
                                        </p:cTn>
                                        <p:tgtEl>
                                          <p:spTgt spid="2"/>
                                        </p:tgtEl>
                                        <p:attrNameLst>
                                          <p:attrName>ppt_x</p:attrName>
                                        </p:attrNameLst>
                                      </p:cBhvr>
                                      <p:tavLst>
                                        <p:tav tm="0" fmla="#ppt_x-(#ppt_x-(#ppt_x-0.4))*(1-$)^8">
                                          <p:val>
                                            <p:fltVal val="0"/>
                                          </p:val>
                                        </p:tav>
                                        <p:tav tm="100000">
                                          <p:val>
                                            <p:fltVal val="1"/>
                                          </p:val>
                                        </p:tav>
                                      </p:tavLst>
                                    </p:anim>
                                  </p:childTnLst>
                                </p:cTn>
                              </p:par>
                              <p:par>
                                <p:cTn id="8" presetID="10" presetClass="entr" presetSubtype="0" fill="hold"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par>
                                <p:cTn id="11" presetID="0" presetClass="entr" presetSubtype="0" fill="hold" grpId="0" nodeType="withEffect">
                                  <p:stCondLst>
                                    <p:cond delay="637"/>
                                  </p:stCondLst>
                                  <p:childTnLst>
                                    <p:set>
                                      <p:cBhvr>
                                        <p:cTn id="12" dur="1" fill="hold">
                                          <p:stCondLst>
                                            <p:cond delay="0"/>
                                          </p:stCondLst>
                                        </p:cTn>
                                        <p:tgtEl>
                                          <p:spTgt spid="31"/>
                                        </p:tgtEl>
                                        <p:attrNameLst>
                                          <p:attrName>style.visibility</p:attrName>
                                        </p:attrNameLst>
                                      </p:cBhvr>
                                      <p:to>
                                        <p:strVal val="visible"/>
                                      </p:to>
                                    </p:set>
                                    <p:anim from="(0.5-#ppt_w/2)" to="(#ppt_x)" calcmode="lin" valueType="num">
                                      <p:cBhvr>
                                        <p:cTn id="13" dur="1274" fill="hold">
                                          <p:stCondLst>
                                            <p:cond delay="0"/>
                                          </p:stCondLst>
                                        </p:cTn>
                                        <p:tgtEl>
                                          <p:spTgt spid="31"/>
                                        </p:tgtEl>
                                        <p:attrNameLst>
                                          <p:attrName>ppt_x</p:attrName>
                                        </p:attrNameLst>
                                      </p:cBhvr>
                                    </p:anim>
                                    <p:anim from="(0.5-#ppt_h/2)" to="(#ppt_y)" calcmode="lin" valueType="num">
                                      <p:cBhvr>
                                        <p:cTn id="14" dur="1274" fill="hold">
                                          <p:stCondLst>
                                            <p:cond delay="0"/>
                                          </p:stCondLst>
                                        </p:cTn>
                                        <p:tgtEl>
                                          <p:spTgt spid="31"/>
                                        </p:tgtEl>
                                        <p:attrNameLst>
                                          <p:attrName>ppt_y</p:attrName>
                                        </p:attrNameLst>
                                      </p:cBhvr>
                                    </p:anim>
                                    <p:animEffect transition="out" filter="fade">
                                      <p:cBhvr>
                                        <p:cTn id="15" dur="1274">
                                          <p:stCondLst>
                                            <p:cond delay="0"/>
                                          </p:stCondLst>
                                        </p:cTn>
                                        <p:tgtEl>
                                          <p:spTgt spid="31"/>
                                        </p:tgtEl>
                                      </p:cBhvr>
                                    </p:animEffect>
                                    <p:set>
                                      <p:cBhvr additive="base">
                                        <p:cTn id="16" dur="1" fill="hold">
                                          <p:stCondLst>
                                            <p:cond delay="1273"/>
                                          </p:stCondLst>
                                        </p:cTn>
                                        <p:tgtEl>
                                          <p:spTgt spid="31"/>
                                        </p:tgtEl>
                                        <p:attrNameLst>
                                          <p:attrName>style.visibility</p:attrName>
                                        </p:attrNameLst>
                                      </p:cBhvr>
                                      <p:to>
                                        <p:strVal val="hidden"/>
                                      </p:to>
                                    </p:set>
                                  </p:childTnLst>
                                </p:cTn>
                              </p:par>
                              <p:par>
                                <p:cTn id="17" presetID="0" presetClass="entr" presetSubtype="0" fill="hold" grpId="0" nodeType="withEffect">
                                  <p:stCondLst>
                                    <p:cond delay="738"/>
                                  </p:stCondLst>
                                  <p:childTnLst>
                                    <p:set>
                                      <p:cBhvr>
                                        <p:cTn id="18" dur="1" fill="hold">
                                          <p:stCondLst>
                                            <p:cond delay="0"/>
                                          </p:stCondLst>
                                        </p:cTn>
                                        <p:tgtEl>
                                          <p:spTgt spid="32"/>
                                        </p:tgtEl>
                                        <p:attrNameLst>
                                          <p:attrName>style.visibility</p:attrName>
                                        </p:attrNameLst>
                                      </p:cBhvr>
                                      <p:to>
                                        <p:strVal val="visible"/>
                                      </p:to>
                                    </p:set>
                                    <p:anim from="(0.5-#ppt_w/2)" to="(#ppt_x)" calcmode="lin" valueType="num">
                                      <p:cBhvr>
                                        <p:cTn id="19" dur="1274" fill="hold">
                                          <p:stCondLst>
                                            <p:cond delay="0"/>
                                          </p:stCondLst>
                                        </p:cTn>
                                        <p:tgtEl>
                                          <p:spTgt spid="32"/>
                                        </p:tgtEl>
                                        <p:attrNameLst>
                                          <p:attrName>ppt_x</p:attrName>
                                        </p:attrNameLst>
                                      </p:cBhvr>
                                    </p:anim>
                                    <p:anim from="(0.5-#ppt_h/2)" to="(#ppt_y)" calcmode="lin" valueType="num">
                                      <p:cBhvr>
                                        <p:cTn id="20" dur="1274" fill="hold">
                                          <p:stCondLst>
                                            <p:cond delay="0"/>
                                          </p:stCondLst>
                                        </p:cTn>
                                        <p:tgtEl>
                                          <p:spTgt spid="32"/>
                                        </p:tgtEl>
                                        <p:attrNameLst>
                                          <p:attrName>ppt_y</p:attrName>
                                        </p:attrNameLst>
                                      </p:cBhvr>
                                    </p:anim>
                                    <p:animEffect transition="out" filter="fade">
                                      <p:cBhvr>
                                        <p:cTn id="21" dur="1274">
                                          <p:stCondLst>
                                            <p:cond delay="0"/>
                                          </p:stCondLst>
                                        </p:cTn>
                                        <p:tgtEl>
                                          <p:spTgt spid="32"/>
                                        </p:tgtEl>
                                      </p:cBhvr>
                                    </p:animEffect>
                                    <p:set>
                                      <p:cBhvr additive="base">
                                        <p:cTn id="22" dur="1" fill="hold">
                                          <p:stCondLst>
                                            <p:cond delay="1273"/>
                                          </p:stCondLst>
                                        </p:cTn>
                                        <p:tgtEl>
                                          <p:spTgt spid="32"/>
                                        </p:tgtEl>
                                        <p:attrNameLst>
                                          <p:attrName>style.visibility</p:attrName>
                                        </p:attrNameLst>
                                      </p:cBhvr>
                                      <p:to>
                                        <p:strVal val="hidden"/>
                                      </p:to>
                                    </p:set>
                                  </p:childTnLst>
                                </p:cTn>
                              </p:par>
                              <p:par>
                                <p:cTn id="23" presetID="0" presetClass="entr" presetSubtype="0" fill="hold" grpId="0" nodeType="withEffect">
                                  <p:stCondLst>
                                    <p:cond delay="1592"/>
                                  </p:stCondLst>
                                  <p:childTnLst>
                                    <p:set>
                                      <p:cBhvr>
                                        <p:cTn id="24" dur="1" fill="hold">
                                          <p:stCondLst>
                                            <p:cond delay="0"/>
                                          </p:stCondLst>
                                        </p:cTn>
                                        <p:tgtEl>
                                          <p:spTgt spid="33"/>
                                        </p:tgtEl>
                                        <p:attrNameLst>
                                          <p:attrName>style.visibility</p:attrName>
                                        </p:attrNameLst>
                                      </p:cBhvr>
                                      <p:to>
                                        <p:strVal val="visible"/>
                                      </p:to>
                                    </p:set>
                                    <p:anim from="(0.5-#ppt_w/2)" to="(#ppt_x)" calcmode="lin" valueType="num">
                                      <p:cBhvr>
                                        <p:cTn id="25" dur="1274" fill="hold">
                                          <p:stCondLst>
                                            <p:cond delay="0"/>
                                          </p:stCondLst>
                                        </p:cTn>
                                        <p:tgtEl>
                                          <p:spTgt spid="33"/>
                                        </p:tgtEl>
                                        <p:attrNameLst>
                                          <p:attrName>ppt_x</p:attrName>
                                        </p:attrNameLst>
                                      </p:cBhvr>
                                    </p:anim>
                                    <p:anim from="(0.5-#ppt_h/2)" to="(#ppt_y)" calcmode="lin" valueType="num">
                                      <p:cBhvr>
                                        <p:cTn id="26" dur="1274" fill="hold">
                                          <p:stCondLst>
                                            <p:cond delay="0"/>
                                          </p:stCondLst>
                                        </p:cTn>
                                        <p:tgtEl>
                                          <p:spTgt spid="33"/>
                                        </p:tgtEl>
                                        <p:attrNameLst>
                                          <p:attrName>ppt_y</p:attrName>
                                        </p:attrNameLst>
                                      </p:cBhvr>
                                    </p:anim>
                                    <p:animEffect transition="out" filter="fade">
                                      <p:cBhvr>
                                        <p:cTn id="27" dur="1274">
                                          <p:stCondLst>
                                            <p:cond delay="0"/>
                                          </p:stCondLst>
                                        </p:cTn>
                                        <p:tgtEl>
                                          <p:spTgt spid="33"/>
                                        </p:tgtEl>
                                      </p:cBhvr>
                                    </p:animEffect>
                                    <p:set>
                                      <p:cBhvr additive="base">
                                        <p:cTn id="28" dur="1" fill="hold">
                                          <p:stCondLst>
                                            <p:cond delay="1273"/>
                                          </p:stCondLst>
                                        </p:cTn>
                                        <p:tgtEl>
                                          <p:spTgt spid="33"/>
                                        </p:tgtEl>
                                        <p:attrNameLst>
                                          <p:attrName>style.visibility</p:attrName>
                                        </p:attrNameLst>
                                      </p:cBhvr>
                                      <p:to>
                                        <p:strVal val="hidden"/>
                                      </p:to>
                                    </p:set>
                                  </p:childTnLst>
                                </p:cTn>
                              </p:par>
                              <p:par>
                                <p:cTn id="29" presetID="0" presetClass="entr" presetSubtype="0" fill="hold" grpId="0" nodeType="withEffect">
                                  <p:stCondLst>
                                    <p:cond delay="1283"/>
                                  </p:stCondLst>
                                  <p:childTnLst>
                                    <p:set>
                                      <p:cBhvr>
                                        <p:cTn id="30" dur="1" fill="hold">
                                          <p:stCondLst>
                                            <p:cond delay="0"/>
                                          </p:stCondLst>
                                        </p:cTn>
                                        <p:tgtEl>
                                          <p:spTgt spid="34"/>
                                        </p:tgtEl>
                                        <p:attrNameLst>
                                          <p:attrName>style.visibility</p:attrName>
                                        </p:attrNameLst>
                                      </p:cBhvr>
                                      <p:to>
                                        <p:strVal val="visible"/>
                                      </p:to>
                                    </p:set>
                                    <p:anim from="(0.5-#ppt_w/2)" to="(#ppt_x)" calcmode="lin" valueType="num">
                                      <p:cBhvr>
                                        <p:cTn id="31" dur="1274" fill="hold">
                                          <p:stCondLst>
                                            <p:cond delay="0"/>
                                          </p:stCondLst>
                                        </p:cTn>
                                        <p:tgtEl>
                                          <p:spTgt spid="34"/>
                                        </p:tgtEl>
                                        <p:attrNameLst>
                                          <p:attrName>ppt_x</p:attrName>
                                        </p:attrNameLst>
                                      </p:cBhvr>
                                    </p:anim>
                                    <p:anim from="(0.5-#ppt_h/2)" to="(#ppt_y)" calcmode="lin" valueType="num">
                                      <p:cBhvr>
                                        <p:cTn id="32" dur="1274" fill="hold">
                                          <p:stCondLst>
                                            <p:cond delay="0"/>
                                          </p:stCondLst>
                                        </p:cTn>
                                        <p:tgtEl>
                                          <p:spTgt spid="34"/>
                                        </p:tgtEl>
                                        <p:attrNameLst>
                                          <p:attrName>ppt_y</p:attrName>
                                        </p:attrNameLst>
                                      </p:cBhvr>
                                    </p:anim>
                                    <p:animEffect transition="out" filter="fade">
                                      <p:cBhvr>
                                        <p:cTn id="33" dur="1274">
                                          <p:stCondLst>
                                            <p:cond delay="0"/>
                                          </p:stCondLst>
                                        </p:cTn>
                                        <p:tgtEl>
                                          <p:spTgt spid="34"/>
                                        </p:tgtEl>
                                      </p:cBhvr>
                                    </p:animEffect>
                                    <p:set>
                                      <p:cBhvr additive="base">
                                        <p:cTn id="34" dur="1" fill="hold">
                                          <p:stCondLst>
                                            <p:cond delay="1273"/>
                                          </p:stCondLst>
                                        </p:cTn>
                                        <p:tgtEl>
                                          <p:spTgt spid="34"/>
                                        </p:tgtEl>
                                        <p:attrNameLst>
                                          <p:attrName>style.visibility</p:attrName>
                                        </p:attrNameLst>
                                      </p:cBhvr>
                                      <p:to>
                                        <p:strVal val="hidden"/>
                                      </p:to>
                                    </p:set>
                                  </p:childTnLst>
                                </p:cTn>
                              </p:par>
                              <p:par>
                                <p:cTn id="35" presetID="0" presetClass="entr" presetSubtype="0" fill="hold" grpId="0" nodeType="withEffect">
                                  <p:stCondLst>
                                    <p:cond delay="653"/>
                                  </p:stCondLst>
                                  <p:childTnLst>
                                    <p:set>
                                      <p:cBhvr>
                                        <p:cTn id="36" dur="1" fill="hold">
                                          <p:stCondLst>
                                            <p:cond delay="0"/>
                                          </p:stCondLst>
                                        </p:cTn>
                                        <p:tgtEl>
                                          <p:spTgt spid="36"/>
                                        </p:tgtEl>
                                        <p:attrNameLst>
                                          <p:attrName>style.visibility</p:attrName>
                                        </p:attrNameLst>
                                      </p:cBhvr>
                                      <p:to>
                                        <p:strVal val="visible"/>
                                      </p:to>
                                    </p:set>
                                    <p:anim from="(0.5-#ppt_w/2)" to="(#ppt_x)" calcmode="lin" valueType="num">
                                      <p:cBhvr>
                                        <p:cTn id="37" dur="1274" fill="hold">
                                          <p:stCondLst>
                                            <p:cond delay="0"/>
                                          </p:stCondLst>
                                        </p:cTn>
                                        <p:tgtEl>
                                          <p:spTgt spid="36"/>
                                        </p:tgtEl>
                                        <p:attrNameLst>
                                          <p:attrName>ppt_x</p:attrName>
                                        </p:attrNameLst>
                                      </p:cBhvr>
                                    </p:anim>
                                    <p:anim from="(0.5-#ppt_h/2)" to="(#ppt_y)" calcmode="lin" valueType="num">
                                      <p:cBhvr>
                                        <p:cTn id="38" dur="1274" fill="hold">
                                          <p:stCondLst>
                                            <p:cond delay="0"/>
                                          </p:stCondLst>
                                        </p:cTn>
                                        <p:tgtEl>
                                          <p:spTgt spid="36"/>
                                        </p:tgtEl>
                                        <p:attrNameLst>
                                          <p:attrName>ppt_y</p:attrName>
                                        </p:attrNameLst>
                                      </p:cBhvr>
                                    </p:anim>
                                    <p:animEffect transition="out" filter="fade">
                                      <p:cBhvr>
                                        <p:cTn id="39" dur="1274">
                                          <p:stCondLst>
                                            <p:cond delay="0"/>
                                          </p:stCondLst>
                                        </p:cTn>
                                        <p:tgtEl>
                                          <p:spTgt spid="36"/>
                                        </p:tgtEl>
                                      </p:cBhvr>
                                    </p:animEffect>
                                    <p:set>
                                      <p:cBhvr additive="base">
                                        <p:cTn id="40" dur="1" fill="hold">
                                          <p:stCondLst>
                                            <p:cond delay="1273"/>
                                          </p:stCondLst>
                                        </p:cTn>
                                        <p:tgtEl>
                                          <p:spTgt spid="36"/>
                                        </p:tgtEl>
                                        <p:attrNameLst>
                                          <p:attrName>style.visibility</p:attrName>
                                        </p:attrNameLst>
                                      </p:cBhvr>
                                      <p:to>
                                        <p:strVal val="hidden"/>
                                      </p:to>
                                    </p:set>
                                  </p:childTnLst>
                                </p:cTn>
                              </p:par>
                              <p:par>
                                <p:cTn id="41" presetID="0" presetClass="entr" presetSubtype="0" fill="hold" grpId="0" nodeType="withEffect">
                                  <p:stCondLst>
                                    <p:cond delay="1187"/>
                                  </p:stCondLst>
                                  <p:childTnLst>
                                    <p:set>
                                      <p:cBhvr>
                                        <p:cTn id="42" dur="1" fill="hold">
                                          <p:stCondLst>
                                            <p:cond delay="0"/>
                                          </p:stCondLst>
                                        </p:cTn>
                                        <p:tgtEl>
                                          <p:spTgt spid="37"/>
                                        </p:tgtEl>
                                        <p:attrNameLst>
                                          <p:attrName>style.visibility</p:attrName>
                                        </p:attrNameLst>
                                      </p:cBhvr>
                                      <p:to>
                                        <p:strVal val="visible"/>
                                      </p:to>
                                    </p:set>
                                    <p:anim from="(0.5-#ppt_w/2)" to="(#ppt_x)" calcmode="lin" valueType="num">
                                      <p:cBhvr>
                                        <p:cTn id="43" dur="1274" fill="hold">
                                          <p:stCondLst>
                                            <p:cond delay="0"/>
                                          </p:stCondLst>
                                        </p:cTn>
                                        <p:tgtEl>
                                          <p:spTgt spid="37"/>
                                        </p:tgtEl>
                                        <p:attrNameLst>
                                          <p:attrName>ppt_x</p:attrName>
                                        </p:attrNameLst>
                                      </p:cBhvr>
                                    </p:anim>
                                    <p:anim from="(0.5-#ppt_h/2)" to="(#ppt_y)" calcmode="lin" valueType="num">
                                      <p:cBhvr>
                                        <p:cTn id="44" dur="1274" fill="hold">
                                          <p:stCondLst>
                                            <p:cond delay="0"/>
                                          </p:stCondLst>
                                        </p:cTn>
                                        <p:tgtEl>
                                          <p:spTgt spid="37"/>
                                        </p:tgtEl>
                                        <p:attrNameLst>
                                          <p:attrName>ppt_y</p:attrName>
                                        </p:attrNameLst>
                                      </p:cBhvr>
                                    </p:anim>
                                    <p:animEffect transition="out" filter="fade">
                                      <p:cBhvr>
                                        <p:cTn id="45" dur="1274">
                                          <p:stCondLst>
                                            <p:cond delay="0"/>
                                          </p:stCondLst>
                                        </p:cTn>
                                        <p:tgtEl>
                                          <p:spTgt spid="37"/>
                                        </p:tgtEl>
                                      </p:cBhvr>
                                    </p:animEffect>
                                    <p:set>
                                      <p:cBhvr additive="base">
                                        <p:cTn id="46" dur="1" fill="hold">
                                          <p:stCondLst>
                                            <p:cond delay="1273"/>
                                          </p:stCondLst>
                                        </p:cTn>
                                        <p:tgtEl>
                                          <p:spTgt spid="37"/>
                                        </p:tgtEl>
                                        <p:attrNameLst>
                                          <p:attrName>style.visibility</p:attrName>
                                        </p:attrNameLst>
                                      </p:cBhvr>
                                      <p:to>
                                        <p:strVal val="hidden"/>
                                      </p:to>
                                    </p:set>
                                  </p:childTnLst>
                                </p:cTn>
                              </p:par>
                              <p:par>
                                <p:cTn id="47" presetID="0" presetClass="entr" presetSubtype="0" fill="hold" grpId="0" nodeType="withEffect">
                                  <p:stCondLst>
                                    <p:cond delay="733"/>
                                  </p:stCondLst>
                                  <p:childTnLst>
                                    <p:set>
                                      <p:cBhvr>
                                        <p:cTn id="48" dur="1" fill="hold">
                                          <p:stCondLst>
                                            <p:cond delay="0"/>
                                          </p:stCondLst>
                                        </p:cTn>
                                        <p:tgtEl>
                                          <p:spTgt spid="38"/>
                                        </p:tgtEl>
                                        <p:attrNameLst>
                                          <p:attrName>style.visibility</p:attrName>
                                        </p:attrNameLst>
                                      </p:cBhvr>
                                      <p:to>
                                        <p:strVal val="visible"/>
                                      </p:to>
                                    </p:set>
                                    <p:anim from="(0.5-#ppt_w/2)" to="(#ppt_x)" calcmode="lin" valueType="num">
                                      <p:cBhvr>
                                        <p:cTn id="49" dur="1274" fill="hold">
                                          <p:stCondLst>
                                            <p:cond delay="0"/>
                                          </p:stCondLst>
                                        </p:cTn>
                                        <p:tgtEl>
                                          <p:spTgt spid="38"/>
                                        </p:tgtEl>
                                        <p:attrNameLst>
                                          <p:attrName>ppt_x</p:attrName>
                                        </p:attrNameLst>
                                      </p:cBhvr>
                                    </p:anim>
                                    <p:anim from="(0.5-#ppt_h/2)" to="(#ppt_y)" calcmode="lin" valueType="num">
                                      <p:cBhvr>
                                        <p:cTn id="50" dur="1274" fill="hold">
                                          <p:stCondLst>
                                            <p:cond delay="0"/>
                                          </p:stCondLst>
                                        </p:cTn>
                                        <p:tgtEl>
                                          <p:spTgt spid="38"/>
                                        </p:tgtEl>
                                        <p:attrNameLst>
                                          <p:attrName>ppt_y</p:attrName>
                                        </p:attrNameLst>
                                      </p:cBhvr>
                                    </p:anim>
                                    <p:animEffect transition="out" filter="fade">
                                      <p:cBhvr>
                                        <p:cTn id="51" dur="1274">
                                          <p:stCondLst>
                                            <p:cond delay="0"/>
                                          </p:stCondLst>
                                        </p:cTn>
                                        <p:tgtEl>
                                          <p:spTgt spid="38"/>
                                        </p:tgtEl>
                                      </p:cBhvr>
                                    </p:animEffect>
                                    <p:set>
                                      <p:cBhvr additive="base">
                                        <p:cTn id="52" dur="1" fill="hold">
                                          <p:stCondLst>
                                            <p:cond delay="1273"/>
                                          </p:stCondLst>
                                        </p:cTn>
                                        <p:tgtEl>
                                          <p:spTgt spid="38"/>
                                        </p:tgtEl>
                                        <p:attrNameLst>
                                          <p:attrName>style.visibility</p:attrName>
                                        </p:attrNameLst>
                                      </p:cBhvr>
                                      <p:to>
                                        <p:strVal val="hidden"/>
                                      </p:to>
                                    </p:set>
                                  </p:childTnLst>
                                </p:cTn>
                              </p:par>
                              <p:par>
                                <p:cTn id="53" presetID="0" presetClass="entr" presetSubtype="0" fill="hold" grpId="0" nodeType="withEffect">
                                  <p:stCondLst>
                                    <p:cond delay="736"/>
                                  </p:stCondLst>
                                  <p:childTnLst>
                                    <p:set>
                                      <p:cBhvr>
                                        <p:cTn id="54" dur="1" fill="hold">
                                          <p:stCondLst>
                                            <p:cond delay="0"/>
                                          </p:stCondLst>
                                        </p:cTn>
                                        <p:tgtEl>
                                          <p:spTgt spid="39"/>
                                        </p:tgtEl>
                                        <p:attrNameLst>
                                          <p:attrName>style.visibility</p:attrName>
                                        </p:attrNameLst>
                                      </p:cBhvr>
                                      <p:to>
                                        <p:strVal val="visible"/>
                                      </p:to>
                                    </p:set>
                                    <p:anim from="(0.5-#ppt_w/2)" to="(#ppt_x)" calcmode="lin" valueType="num">
                                      <p:cBhvr>
                                        <p:cTn id="55" dur="1274" fill="hold">
                                          <p:stCondLst>
                                            <p:cond delay="0"/>
                                          </p:stCondLst>
                                        </p:cTn>
                                        <p:tgtEl>
                                          <p:spTgt spid="39"/>
                                        </p:tgtEl>
                                        <p:attrNameLst>
                                          <p:attrName>ppt_x</p:attrName>
                                        </p:attrNameLst>
                                      </p:cBhvr>
                                    </p:anim>
                                    <p:anim from="(0.5-#ppt_h/2)" to="(#ppt_y)" calcmode="lin" valueType="num">
                                      <p:cBhvr>
                                        <p:cTn id="56" dur="1274" fill="hold">
                                          <p:stCondLst>
                                            <p:cond delay="0"/>
                                          </p:stCondLst>
                                        </p:cTn>
                                        <p:tgtEl>
                                          <p:spTgt spid="39"/>
                                        </p:tgtEl>
                                        <p:attrNameLst>
                                          <p:attrName>ppt_y</p:attrName>
                                        </p:attrNameLst>
                                      </p:cBhvr>
                                    </p:anim>
                                    <p:animEffect transition="out" filter="fade">
                                      <p:cBhvr>
                                        <p:cTn id="57" dur="1274">
                                          <p:stCondLst>
                                            <p:cond delay="0"/>
                                          </p:stCondLst>
                                        </p:cTn>
                                        <p:tgtEl>
                                          <p:spTgt spid="39"/>
                                        </p:tgtEl>
                                      </p:cBhvr>
                                    </p:animEffect>
                                    <p:set>
                                      <p:cBhvr additive="base">
                                        <p:cTn id="58" dur="1" fill="hold">
                                          <p:stCondLst>
                                            <p:cond delay="1273"/>
                                          </p:stCondLst>
                                        </p:cTn>
                                        <p:tgtEl>
                                          <p:spTgt spid="39"/>
                                        </p:tgtEl>
                                        <p:attrNameLst>
                                          <p:attrName>style.visibility</p:attrName>
                                        </p:attrNameLst>
                                      </p:cBhvr>
                                      <p:to>
                                        <p:strVal val="hidden"/>
                                      </p:to>
                                    </p:set>
                                  </p:childTnLst>
                                </p:cTn>
                              </p:par>
                              <p:par>
                                <p:cTn id="59" presetID="0" presetClass="entr" presetSubtype="0" fill="hold" grpId="0" nodeType="withEffect">
                                  <p:stCondLst>
                                    <p:cond delay="1400"/>
                                  </p:stCondLst>
                                  <p:childTnLst>
                                    <p:set>
                                      <p:cBhvr>
                                        <p:cTn id="60" dur="1" fill="hold">
                                          <p:stCondLst>
                                            <p:cond delay="0"/>
                                          </p:stCondLst>
                                        </p:cTn>
                                        <p:tgtEl>
                                          <p:spTgt spid="40"/>
                                        </p:tgtEl>
                                        <p:attrNameLst>
                                          <p:attrName>style.visibility</p:attrName>
                                        </p:attrNameLst>
                                      </p:cBhvr>
                                      <p:to>
                                        <p:strVal val="visible"/>
                                      </p:to>
                                    </p:set>
                                    <p:anim from="(0.5-#ppt_w/2)" to="(#ppt_x)" calcmode="lin" valueType="num">
                                      <p:cBhvr>
                                        <p:cTn id="61" dur="1274" fill="hold">
                                          <p:stCondLst>
                                            <p:cond delay="0"/>
                                          </p:stCondLst>
                                        </p:cTn>
                                        <p:tgtEl>
                                          <p:spTgt spid="40"/>
                                        </p:tgtEl>
                                        <p:attrNameLst>
                                          <p:attrName>ppt_x</p:attrName>
                                        </p:attrNameLst>
                                      </p:cBhvr>
                                    </p:anim>
                                    <p:anim from="(0.5-#ppt_h/2)" to="(#ppt_y)" calcmode="lin" valueType="num">
                                      <p:cBhvr>
                                        <p:cTn id="62" dur="1274" fill="hold">
                                          <p:stCondLst>
                                            <p:cond delay="0"/>
                                          </p:stCondLst>
                                        </p:cTn>
                                        <p:tgtEl>
                                          <p:spTgt spid="40"/>
                                        </p:tgtEl>
                                        <p:attrNameLst>
                                          <p:attrName>ppt_y</p:attrName>
                                        </p:attrNameLst>
                                      </p:cBhvr>
                                    </p:anim>
                                    <p:animEffect transition="out" filter="fade">
                                      <p:cBhvr>
                                        <p:cTn id="63" dur="1274">
                                          <p:stCondLst>
                                            <p:cond delay="0"/>
                                          </p:stCondLst>
                                        </p:cTn>
                                        <p:tgtEl>
                                          <p:spTgt spid="40"/>
                                        </p:tgtEl>
                                      </p:cBhvr>
                                    </p:animEffect>
                                    <p:set>
                                      <p:cBhvr additive="base">
                                        <p:cTn id="64" dur="1" fill="hold">
                                          <p:stCondLst>
                                            <p:cond delay="1273"/>
                                          </p:stCondLst>
                                        </p:cTn>
                                        <p:tgtEl>
                                          <p:spTgt spid="40"/>
                                        </p:tgtEl>
                                        <p:attrNameLst>
                                          <p:attrName>style.visibility</p:attrName>
                                        </p:attrNameLst>
                                      </p:cBhvr>
                                      <p:to>
                                        <p:strVal val="hidden"/>
                                      </p:to>
                                    </p:set>
                                  </p:childTnLst>
                                </p:cTn>
                              </p:par>
                              <p:par>
                                <p:cTn id="65" presetID="0" presetClass="entr" presetSubtype="0" fill="hold" grpId="0" nodeType="withEffect">
                                  <p:stCondLst>
                                    <p:cond delay="909"/>
                                  </p:stCondLst>
                                  <p:childTnLst>
                                    <p:set>
                                      <p:cBhvr>
                                        <p:cTn id="66" dur="1" fill="hold">
                                          <p:stCondLst>
                                            <p:cond delay="0"/>
                                          </p:stCondLst>
                                        </p:cTn>
                                        <p:tgtEl>
                                          <p:spTgt spid="41"/>
                                        </p:tgtEl>
                                        <p:attrNameLst>
                                          <p:attrName>style.visibility</p:attrName>
                                        </p:attrNameLst>
                                      </p:cBhvr>
                                      <p:to>
                                        <p:strVal val="visible"/>
                                      </p:to>
                                    </p:set>
                                    <p:anim from="(0.5-#ppt_w/2)" to="(#ppt_x)" calcmode="lin" valueType="num">
                                      <p:cBhvr>
                                        <p:cTn id="67" dur="1274" fill="hold">
                                          <p:stCondLst>
                                            <p:cond delay="0"/>
                                          </p:stCondLst>
                                        </p:cTn>
                                        <p:tgtEl>
                                          <p:spTgt spid="41"/>
                                        </p:tgtEl>
                                        <p:attrNameLst>
                                          <p:attrName>ppt_x</p:attrName>
                                        </p:attrNameLst>
                                      </p:cBhvr>
                                    </p:anim>
                                    <p:anim from="(0.5-#ppt_h/2)" to="(#ppt_y)" calcmode="lin" valueType="num">
                                      <p:cBhvr>
                                        <p:cTn id="68" dur="1274" fill="hold">
                                          <p:stCondLst>
                                            <p:cond delay="0"/>
                                          </p:stCondLst>
                                        </p:cTn>
                                        <p:tgtEl>
                                          <p:spTgt spid="41"/>
                                        </p:tgtEl>
                                        <p:attrNameLst>
                                          <p:attrName>ppt_y</p:attrName>
                                        </p:attrNameLst>
                                      </p:cBhvr>
                                    </p:anim>
                                    <p:animEffect transition="out" filter="fade">
                                      <p:cBhvr>
                                        <p:cTn id="69" dur="1274">
                                          <p:stCondLst>
                                            <p:cond delay="0"/>
                                          </p:stCondLst>
                                        </p:cTn>
                                        <p:tgtEl>
                                          <p:spTgt spid="41"/>
                                        </p:tgtEl>
                                      </p:cBhvr>
                                    </p:animEffect>
                                    <p:set>
                                      <p:cBhvr additive="base">
                                        <p:cTn id="70" dur="1" fill="hold">
                                          <p:stCondLst>
                                            <p:cond delay="1273"/>
                                          </p:stCondLst>
                                        </p:cTn>
                                        <p:tgtEl>
                                          <p:spTgt spid="41"/>
                                        </p:tgtEl>
                                        <p:attrNameLst>
                                          <p:attrName>style.visibility</p:attrName>
                                        </p:attrNameLst>
                                      </p:cBhvr>
                                      <p:to>
                                        <p:strVal val="hidden"/>
                                      </p:to>
                                    </p:set>
                                  </p:childTnLst>
                                </p:cTn>
                              </p:par>
                              <p:par>
                                <p:cTn id="71" presetID="0" presetClass="entr" presetSubtype="0" fill="hold" grpId="0" nodeType="withEffect">
                                  <p:stCondLst>
                                    <p:cond delay="681"/>
                                  </p:stCondLst>
                                  <p:childTnLst>
                                    <p:set>
                                      <p:cBhvr>
                                        <p:cTn id="72" dur="1" fill="hold">
                                          <p:stCondLst>
                                            <p:cond delay="0"/>
                                          </p:stCondLst>
                                        </p:cTn>
                                        <p:tgtEl>
                                          <p:spTgt spid="42"/>
                                        </p:tgtEl>
                                        <p:attrNameLst>
                                          <p:attrName>style.visibility</p:attrName>
                                        </p:attrNameLst>
                                      </p:cBhvr>
                                      <p:to>
                                        <p:strVal val="visible"/>
                                      </p:to>
                                    </p:set>
                                    <p:anim from="(0.5-#ppt_w/2)" to="(#ppt_x)" calcmode="lin" valueType="num">
                                      <p:cBhvr>
                                        <p:cTn id="73" dur="1274" fill="hold">
                                          <p:stCondLst>
                                            <p:cond delay="0"/>
                                          </p:stCondLst>
                                        </p:cTn>
                                        <p:tgtEl>
                                          <p:spTgt spid="42"/>
                                        </p:tgtEl>
                                        <p:attrNameLst>
                                          <p:attrName>ppt_x</p:attrName>
                                        </p:attrNameLst>
                                      </p:cBhvr>
                                    </p:anim>
                                    <p:anim from="(0.5-#ppt_h/2)" to="(#ppt_y)" calcmode="lin" valueType="num">
                                      <p:cBhvr>
                                        <p:cTn id="74" dur="1274" fill="hold">
                                          <p:stCondLst>
                                            <p:cond delay="0"/>
                                          </p:stCondLst>
                                        </p:cTn>
                                        <p:tgtEl>
                                          <p:spTgt spid="42"/>
                                        </p:tgtEl>
                                        <p:attrNameLst>
                                          <p:attrName>ppt_y</p:attrName>
                                        </p:attrNameLst>
                                      </p:cBhvr>
                                    </p:anim>
                                    <p:animEffect transition="out" filter="fade">
                                      <p:cBhvr>
                                        <p:cTn id="75" dur="1274">
                                          <p:stCondLst>
                                            <p:cond delay="0"/>
                                          </p:stCondLst>
                                        </p:cTn>
                                        <p:tgtEl>
                                          <p:spTgt spid="42"/>
                                        </p:tgtEl>
                                      </p:cBhvr>
                                    </p:animEffect>
                                    <p:set>
                                      <p:cBhvr additive="base">
                                        <p:cTn id="76" dur="1" fill="hold">
                                          <p:stCondLst>
                                            <p:cond delay="1273"/>
                                          </p:stCondLst>
                                        </p:cTn>
                                        <p:tgtEl>
                                          <p:spTgt spid="42"/>
                                        </p:tgtEl>
                                        <p:attrNameLst>
                                          <p:attrName>style.visibility</p:attrName>
                                        </p:attrNameLst>
                                      </p:cBhvr>
                                      <p:to>
                                        <p:strVal val="hidden"/>
                                      </p:to>
                                    </p:set>
                                  </p:childTnLst>
                                </p:cTn>
                              </p:par>
                              <p:par>
                                <p:cTn id="77" presetID="0" presetClass="entr" presetSubtype="0" fill="hold" grpId="0" nodeType="withEffect">
                                  <p:stCondLst>
                                    <p:cond delay="919"/>
                                  </p:stCondLst>
                                  <p:childTnLst>
                                    <p:set>
                                      <p:cBhvr>
                                        <p:cTn id="78" dur="1" fill="hold">
                                          <p:stCondLst>
                                            <p:cond delay="0"/>
                                          </p:stCondLst>
                                        </p:cTn>
                                        <p:tgtEl>
                                          <p:spTgt spid="43"/>
                                        </p:tgtEl>
                                        <p:attrNameLst>
                                          <p:attrName>style.visibility</p:attrName>
                                        </p:attrNameLst>
                                      </p:cBhvr>
                                      <p:to>
                                        <p:strVal val="visible"/>
                                      </p:to>
                                    </p:set>
                                    <p:anim from="(0.5-#ppt_w/2)" to="(#ppt_x)" calcmode="lin" valueType="num">
                                      <p:cBhvr>
                                        <p:cTn id="79" dur="1274" fill="hold">
                                          <p:stCondLst>
                                            <p:cond delay="0"/>
                                          </p:stCondLst>
                                        </p:cTn>
                                        <p:tgtEl>
                                          <p:spTgt spid="43"/>
                                        </p:tgtEl>
                                        <p:attrNameLst>
                                          <p:attrName>ppt_x</p:attrName>
                                        </p:attrNameLst>
                                      </p:cBhvr>
                                    </p:anim>
                                    <p:anim from="(0.5-#ppt_h/2)" to="(#ppt_y)" calcmode="lin" valueType="num">
                                      <p:cBhvr>
                                        <p:cTn id="80" dur="1274" fill="hold">
                                          <p:stCondLst>
                                            <p:cond delay="0"/>
                                          </p:stCondLst>
                                        </p:cTn>
                                        <p:tgtEl>
                                          <p:spTgt spid="43"/>
                                        </p:tgtEl>
                                        <p:attrNameLst>
                                          <p:attrName>ppt_y</p:attrName>
                                        </p:attrNameLst>
                                      </p:cBhvr>
                                    </p:anim>
                                    <p:animEffect transition="out" filter="fade">
                                      <p:cBhvr>
                                        <p:cTn id="81" dur="1274">
                                          <p:stCondLst>
                                            <p:cond delay="0"/>
                                          </p:stCondLst>
                                        </p:cTn>
                                        <p:tgtEl>
                                          <p:spTgt spid="43"/>
                                        </p:tgtEl>
                                      </p:cBhvr>
                                    </p:animEffect>
                                    <p:set>
                                      <p:cBhvr additive="base">
                                        <p:cTn id="82" dur="1" fill="hold">
                                          <p:stCondLst>
                                            <p:cond delay="1273"/>
                                          </p:stCondLst>
                                        </p:cTn>
                                        <p:tgtEl>
                                          <p:spTgt spid="43"/>
                                        </p:tgtEl>
                                        <p:attrNameLst>
                                          <p:attrName>style.visibility</p:attrName>
                                        </p:attrNameLst>
                                      </p:cBhvr>
                                      <p:to>
                                        <p:strVal val="hidden"/>
                                      </p:to>
                                    </p:set>
                                  </p:childTnLst>
                                </p:cTn>
                              </p:par>
                              <p:par>
                                <p:cTn id="83" presetID="0" presetClass="entr" presetSubtype="0" fill="hold" grpId="0" nodeType="withEffect">
                                  <p:stCondLst>
                                    <p:cond delay="1002"/>
                                  </p:stCondLst>
                                  <p:childTnLst>
                                    <p:set>
                                      <p:cBhvr>
                                        <p:cTn id="84" dur="1" fill="hold">
                                          <p:stCondLst>
                                            <p:cond delay="0"/>
                                          </p:stCondLst>
                                        </p:cTn>
                                        <p:tgtEl>
                                          <p:spTgt spid="49"/>
                                        </p:tgtEl>
                                        <p:attrNameLst>
                                          <p:attrName>style.visibility</p:attrName>
                                        </p:attrNameLst>
                                      </p:cBhvr>
                                      <p:to>
                                        <p:strVal val="visible"/>
                                      </p:to>
                                    </p:set>
                                    <p:anim from="(0.5-#ppt_w/2)" to="(#ppt_x)" calcmode="lin" valueType="num">
                                      <p:cBhvr>
                                        <p:cTn id="85" dur="1274" fill="hold">
                                          <p:stCondLst>
                                            <p:cond delay="0"/>
                                          </p:stCondLst>
                                        </p:cTn>
                                        <p:tgtEl>
                                          <p:spTgt spid="49"/>
                                        </p:tgtEl>
                                        <p:attrNameLst>
                                          <p:attrName>ppt_x</p:attrName>
                                        </p:attrNameLst>
                                      </p:cBhvr>
                                    </p:anim>
                                    <p:anim from="(0.5-#ppt_h/2)" to="(#ppt_y)" calcmode="lin" valueType="num">
                                      <p:cBhvr>
                                        <p:cTn id="86" dur="1274" fill="hold">
                                          <p:stCondLst>
                                            <p:cond delay="0"/>
                                          </p:stCondLst>
                                        </p:cTn>
                                        <p:tgtEl>
                                          <p:spTgt spid="49"/>
                                        </p:tgtEl>
                                        <p:attrNameLst>
                                          <p:attrName>ppt_y</p:attrName>
                                        </p:attrNameLst>
                                      </p:cBhvr>
                                    </p:anim>
                                    <p:animEffect transition="out" filter="fade">
                                      <p:cBhvr>
                                        <p:cTn id="87" dur="1274">
                                          <p:stCondLst>
                                            <p:cond delay="0"/>
                                          </p:stCondLst>
                                        </p:cTn>
                                        <p:tgtEl>
                                          <p:spTgt spid="49"/>
                                        </p:tgtEl>
                                      </p:cBhvr>
                                    </p:animEffect>
                                    <p:set>
                                      <p:cBhvr additive="base">
                                        <p:cTn id="88" dur="1" fill="hold">
                                          <p:stCondLst>
                                            <p:cond delay="1273"/>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280094" y="635"/>
            <a:ext cx="9713654" cy="6891655"/>
            <a:chOff x="2783146" y="-33655"/>
            <a:chExt cx="9713654" cy="6891655"/>
          </a:xfrm>
        </p:grpSpPr>
        <p:grpSp>
          <p:nvGrpSpPr>
            <p:cNvPr id="12" name="组合 11"/>
            <p:cNvGrpSpPr/>
            <p:nvPr/>
          </p:nvGrpSpPr>
          <p:grpSpPr>
            <a:xfrm>
              <a:off x="2783146" y="-33655"/>
              <a:ext cx="2184117" cy="563733"/>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flipV="1">
              <a:off x="10440882" y="6294267"/>
              <a:ext cx="2055918" cy="563733"/>
              <a:chOff x="-459347" y="0"/>
              <a:chExt cx="3188033" cy="874159"/>
            </a:xfrm>
          </p:grpSpPr>
          <p:sp>
            <p:nvSpPr>
              <p:cNvPr id="14" name="直角三角形 13"/>
              <p:cNvSpPr/>
              <p:nvPr/>
            </p:nvSpPr>
            <p:spPr>
              <a:xfrm flipV="1">
                <a:off x="-11632" y="0"/>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8420622" flipV="1">
                <a:off x="-459347" y="396811"/>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3060000" flipV="1">
                <a:off x="1544811" y="-333797"/>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rot="3060000" flipV="1">
                <a:off x="1480535" y="-481979"/>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_1"/>
          <p:cNvSpPr/>
          <p:nvPr/>
        </p:nvSpPr>
        <p:spPr>
          <a:xfrm rot="5828732">
            <a:off x="4026280" y="4377488"/>
            <a:ext cx="603473" cy="60347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2" name="Rec_2"/>
          <p:cNvSpPr/>
          <p:nvPr/>
        </p:nvSpPr>
        <p:spPr>
          <a:xfrm rot="12716368">
            <a:off x="4824502" y="4112194"/>
            <a:ext cx="400436" cy="40043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3" name="Rec_5"/>
          <p:cNvSpPr/>
          <p:nvPr/>
        </p:nvSpPr>
        <p:spPr>
          <a:xfrm rot="2013995">
            <a:off x="6473925" y="4851915"/>
            <a:ext cx="403943" cy="403943"/>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4" name="Rec_5"/>
          <p:cNvSpPr/>
          <p:nvPr/>
        </p:nvSpPr>
        <p:spPr>
          <a:xfrm rot="2333847">
            <a:off x="2445997" y="3925848"/>
            <a:ext cx="626196" cy="626196"/>
          </a:xfrm>
          <a:prstGeom prst="ellipse">
            <a:avLst/>
          </a:prstGeom>
          <a:solidFill>
            <a:srgbClr val="ED47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6" name="Rec_1"/>
          <p:cNvSpPr/>
          <p:nvPr/>
        </p:nvSpPr>
        <p:spPr>
          <a:xfrm rot="17126265">
            <a:off x="4324872" y="2170850"/>
            <a:ext cx="707403" cy="707403"/>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7" name="Rec_5"/>
          <p:cNvSpPr/>
          <p:nvPr/>
        </p:nvSpPr>
        <p:spPr>
          <a:xfrm rot="14560225">
            <a:off x="6355237" y="3975304"/>
            <a:ext cx="492637" cy="492637"/>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8" name="Rec_4"/>
          <p:cNvSpPr/>
          <p:nvPr/>
        </p:nvSpPr>
        <p:spPr>
          <a:xfrm rot="13984758">
            <a:off x="3294705" y="2247484"/>
            <a:ext cx="476448" cy="476448"/>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39" name="Rec_1"/>
          <p:cNvSpPr/>
          <p:nvPr/>
        </p:nvSpPr>
        <p:spPr>
          <a:xfrm rot="5014549">
            <a:off x="2037020" y="4617551"/>
            <a:ext cx="555124" cy="555124"/>
          </a:xfrm>
          <a:prstGeom prst="ellipse">
            <a:avLst/>
          </a:prstGeom>
          <a:solidFill>
            <a:srgbClr val="73BD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0" name="Rec_4"/>
          <p:cNvSpPr/>
          <p:nvPr/>
        </p:nvSpPr>
        <p:spPr>
          <a:xfrm rot="12124728">
            <a:off x="2291184" y="3313855"/>
            <a:ext cx="573127" cy="573127"/>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1" name="Rec_3"/>
          <p:cNvSpPr/>
          <p:nvPr/>
        </p:nvSpPr>
        <p:spPr>
          <a:xfrm rot="14473366">
            <a:off x="1827733" y="2252714"/>
            <a:ext cx="560526" cy="560526"/>
          </a:xfrm>
          <a:prstGeom prst="ellipse">
            <a:avLst/>
          </a:prstGeom>
          <a:solidFill>
            <a:srgbClr val="F5B54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2" name="Rec_5"/>
          <p:cNvSpPr/>
          <p:nvPr/>
        </p:nvSpPr>
        <p:spPr>
          <a:xfrm rot="2635889">
            <a:off x="5486547" y="2065939"/>
            <a:ext cx="634802" cy="634802"/>
          </a:xfrm>
          <a:prstGeom prst="ellipse">
            <a:avLst/>
          </a:prstGeom>
          <a:solidFill>
            <a:srgbClr val="615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3" name="Rec_4"/>
          <p:cNvSpPr/>
          <p:nvPr/>
        </p:nvSpPr>
        <p:spPr>
          <a:xfrm rot="3284676">
            <a:off x="4726745" y="1620021"/>
            <a:ext cx="555076" cy="555076"/>
          </a:xfrm>
          <a:prstGeom prst="ellipse">
            <a:avLst/>
          </a:prstGeom>
          <a:solidFill>
            <a:srgbClr val="2995D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sp>
        <p:nvSpPr>
          <p:cNvPr id="49" name="Rec_5"/>
          <p:cNvSpPr/>
          <p:nvPr/>
        </p:nvSpPr>
        <p:spPr>
          <a:xfrm rot="3260016">
            <a:off x="2129260" y="1797498"/>
            <a:ext cx="709309" cy="709309"/>
          </a:xfrm>
          <a:prstGeom prst="ellipse">
            <a:avLst/>
          </a:prstGeom>
          <a:solidFill>
            <a:srgbClr val="E368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495" tIns="32246" rIns="64495" bIns="32246" rtlCol="0" anchor="ctr"/>
          <a:lstStyle/>
          <a:p>
            <a:pPr algn="ctr"/>
            <a:endParaRPr lang="zh-CN" altLang="en-US" sz="1345"/>
          </a:p>
        </p:txBody>
      </p:sp>
      <p:grpSp>
        <p:nvGrpSpPr>
          <p:cNvPr id="2" name="组合 1"/>
          <p:cNvGrpSpPr/>
          <p:nvPr/>
        </p:nvGrpSpPr>
        <p:grpSpPr>
          <a:xfrm>
            <a:off x="762783" y="2590800"/>
            <a:ext cx="1828017" cy="1676400"/>
            <a:chOff x="2286783" y="2590800"/>
            <a:chExt cx="1828017" cy="1676400"/>
          </a:xfrm>
        </p:grpSpPr>
        <p:sp>
          <p:nvSpPr>
            <p:cNvPr id="72" name="任意多边形 71"/>
            <p:cNvSpPr/>
            <p:nvPr/>
          </p:nvSpPr>
          <p:spPr>
            <a:xfrm>
              <a:off x="2286783" y="2590800"/>
              <a:ext cx="1828017" cy="16764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solidFill>
                  <a:prstClr val="white"/>
                </a:solidFill>
              </a:endParaRPr>
            </a:p>
          </p:txBody>
        </p:sp>
        <p:sp>
          <p:nvSpPr>
            <p:cNvPr id="22" name="文本框 21"/>
            <p:cNvSpPr txBox="1"/>
            <p:nvPr/>
          </p:nvSpPr>
          <p:spPr>
            <a:xfrm>
              <a:off x="2522675" y="2815727"/>
              <a:ext cx="1241156" cy="1226551"/>
            </a:xfrm>
            <a:prstGeom prst="roundRect">
              <a:avLst/>
            </a:prstGeom>
            <a:noFill/>
          </p:spPr>
          <p:txBody>
            <a:bodyPr wrap="none" rtlCol="0" anchor="ctr">
              <a:spAutoFit/>
            </a:bodyPr>
            <a:lstStyle/>
            <a:p>
              <a:pPr algn="ctr"/>
              <a:r>
                <a:rPr lang="en-US" altLang="zh-CN" sz="6600" b="1" dirty="0">
                  <a:solidFill>
                    <a:srgbClr val="35A2E1"/>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02</a:t>
              </a:r>
              <a:endParaRPr lang="zh-CN" altLang="en-US" sz="6600" b="1" dirty="0">
                <a:solidFill>
                  <a:srgbClr val="35A2E1"/>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grpSp>
      <p:grpSp>
        <p:nvGrpSpPr>
          <p:cNvPr id="4" name="组合 3"/>
          <p:cNvGrpSpPr/>
          <p:nvPr/>
        </p:nvGrpSpPr>
        <p:grpSpPr>
          <a:xfrm>
            <a:off x="2530762" y="2757623"/>
            <a:ext cx="6213188" cy="1140571"/>
            <a:chOff x="4531012" y="2721681"/>
            <a:chExt cx="6213188" cy="1140571"/>
          </a:xfrm>
        </p:grpSpPr>
        <p:sp>
          <p:nvSpPr>
            <p:cNvPr id="35" name="文本框 34"/>
            <p:cNvSpPr txBox="1"/>
            <p:nvPr/>
          </p:nvSpPr>
          <p:spPr>
            <a:xfrm>
              <a:off x="4531012" y="2721681"/>
              <a:ext cx="4626610" cy="706755"/>
            </a:xfrm>
            <a:prstGeom prst="rect">
              <a:avLst/>
            </a:prstGeom>
            <a:noFill/>
            <a:effectLst>
              <a:outerShdw dist="19050" dir="5400000" algn="t" rotWithShape="0">
                <a:schemeClr val="bg1"/>
              </a:outerShdw>
            </a:effectLst>
          </p:spPr>
          <p:txBody>
            <a:bodyPr wrap="square" rtlCol="0" anchor="ctr">
              <a:spAutoFit/>
            </a:bodyPr>
            <a:lstStyle/>
            <a:p>
              <a:pPr algn="ctr"/>
              <a:r>
                <a:rPr lang="zh-CN" altLang="en-US" sz="40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rPr>
                <a:t>系统总体设计方案</a:t>
              </a:r>
            </a:p>
          </p:txBody>
        </p:sp>
        <p:grpSp>
          <p:nvGrpSpPr>
            <p:cNvPr id="3" name="组合 2"/>
            <p:cNvGrpSpPr/>
            <p:nvPr/>
          </p:nvGrpSpPr>
          <p:grpSpPr>
            <a:xfrm>
              <a:off x="4830961" y="3440586"/>
              <a:ext cx="3383755" cy="45719"/>
              <a:chOff x="5516761" y="2095500"/>
              <a:chExt cx="3383755" cy="495300"/>
            </a:xfrm>
          </p:grpSpPr>
          <p:sp>
            <p:nvSpPr>
              <p:cNvPr id="73" name="矩形 72"/>
              <p:cNvSpPr/>
              <p:nvPr/>
            </p:nvSpPr>
            <p:spPr>
              <a:xfrm>
                <a:off x="6675239" y="2095500"/>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7833716" y="2095500"/>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516761" y="2095500"/>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254478" y="2095500"/>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096000" y="2095500"/>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05216" y="2095500"/>
                <a:ext cx="495300" cy="495300"/>
              </a:xfrm>
              <a:prstGeom prst="rect">
                <a:avLst/>
              </a:prstGeom>
              <a:gradFill flip="none" rotWithShape="1">
                <a:gsLst>
                  <a:gs pos="0">
                    <a:srgbClr val="F55284"/>
                  </a:gs>
                  <a:gs pos="50000">
                    <a:srgbClr val="ED487F"/>
                  </a:gs>
                  <a:gs pos="100000">
                    <a:srgbClr val="EB457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extBox 7"/>
            <p:cNvSpPr>
              <a:spLocks noChangeArrowheads="1"/>
            </p:cNvSpPr>
            <p:nvPr/>
          </p:nvSpPr>
          <p:spPr bwMode="auto">
            <a:xfrm>
              <a:off x="4713879" y="3540307"/>
              <a:ext cx="6030321" cy="321945"/>
            </a:xfrm>
            <a:prstGeom prst="rect">
              <a:avLst/>
            </a:prstGeom>
            <a:noFill/>
            <a:ln>
              <a:noFill/>
            </a:ln>
          </p:spPr>
          <p:txBody>
            <a:bodyPr wrap="square">
              <a:spAutoFit/>
            </a:bodyPr>
            <a:lstStyle/>
            <a:p>
              <a:pPr lvl="0" fontAlgn="auto">
                <a:lnSpc>
                  <a:spcPct val="150000"/>
                </a:lnSpc>
                <a:spcBef>
                  <a:spcPts val="0"/>
                </a:spcBef>
                <a:spcAft>
                  <a:spcPts val="0"/>
                </a:spcAft>
                <a:defRPr sz="1800"/>
              </a:pPr>
              <a:endParaRPr lang="en-US" altLang="zh-CN" sz="1000" dirty="0">
                <a:solidFill>
                  <a:schemeClr val="bg1">
                    <a:lumMod val="65000"/>
                  </a:schemeClr>
                </a:solidFill>
                <a:latin typeface="Century Gothic" panose="020B0502020202020204"/>
                <a:ea typeface="微软雅黑" panose="020B0503020204020204" pitchFamily="34" charset="-122"/>
              </a:endParaRPr>
            </a:p>
          </p:txBody>
        </p:sp>
      </p:grpSp>
      <p:sp>
        <p:nvSpPr>
          <p:cNvPr id="9" name="矩形 8"/>
          <p:cNvSpPr/>
          <p:nvPr/>
        </p:nvSpPr>
        <p:spPr>
          <a:xfrm>
            <a:off x="6353056" y="3476528"/>
            <a:ext cx="495300" cy="45719"/>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927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功能需求分析</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465455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应用环境概况</a:t>
            </a:r>
          </a:p>
        </p:txBody>
      </p:sp>
      <p:pic>
        <p:nvPicPr>
          <p:cNvPr id="23"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915" y="1600200"/>
            <a:ext cx="2974340" cy="1934845"/>
          </a:xfrm>
          <a:prstGeom prst="rect">
            <a:avLst/>
          </a:prstGeom>
        </p:spPr>
      </p:pic>
      <p:pic>
        <p:nvPicPr>
          <p:cNvPr id="24"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0380" y="1600200"/>
            <a:ext cx="2894330" cy="1934845"/>
          </a:xfrm>
          <a:prstGeom prst="rect">
            <a:avLst/>
          </a:prstGeom>
        </p:spPr>
      </p:pic>
      <p:graphicFrame>
        <p:nvGraphicFramePr>
          <p:cNvPr id="3" name="对象 -2147482505"/>
          <p:cNvGraphicFramePr>
            <a:graphicFrameLocks noChangeAspect="1"/>
          </p:cNvGraphicFramePr>
          <p:nvPr/>
        </p:nvGraphicFramePr>
        <p:xfrm>
          <a:off x="1073150" y="3804920"/>
          <a:ext cx="5253990" cy="2685415"/>
        </p:xfrm>
        <a:graphic>
          <a:graphicData uri="http://schemas.openxmlformats.org/presentationml/2006/ole">
            <mc:AlternateContent xmlns:mc="http://schemas.openxmlformats.org/markup-compatibility/2006">
              <mc:Choice xmlns:v="urn:schemas-microsoft-com:vml" Requires="v">
                <p:oleObj spid="_x0000_s3092" r:id="rId6" imgW="4622800" imgH="2362200" progId="Visio.Drawing.11">
                  <p:embed/>
                </p:oleObj>
              </mc:Choice>
              <mc:Fallback>
                <p:oleObj r:id="rId6" imgW="4622800" imgH="2362200" progId="Visio.Drawing.11">
                  <p:embed/>
                  <p:pic>
                    <p:nvPicPr>
                      <p:cNvPr id="0" name="图片 3075"/>
                      <p:cNvPicPr/>
                      <p:nvPr/>
                    </p:nvPicPr>
                    <p:blipFill>
                      <a:blip r:embed="rId7"/>
                      <a:stretch>
                        <a:fillRect/>
                      </a:stretch>
                    </p:blipFill>
                    <p:spPr>
                      <a:xfrm>
                        <a:off x="1073150" y="3804920"/>
                        <a:ext cx="5253990" cy="2685415"/>
                      </a:xfrm>
                      <a:prstGeom prst="rect">
                        <a:avLst/>
                      </a:prstGeom>
                      <a:noFill/>
                      <a:ln w="38100">
                        <a:noFill/>
                        <a:miter/>
                      </a:ln>
                    </p:spPr>
                  </p:pic>
                </p:oleObj>
              </mc:Fallback>
            </mc:AlternateContent>
          </a:graphicData>
        </a:graphic>
      </p:graphicFrame>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功能需求分析</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7" name="文本框 56"/>
          <p:cNvSpPr txBox="1"/>
          <p:nvPr/>
        </p:nvSpPr>
        <p:spPr>
          <a:xfrm>
            <a:off x="1059180" y="1057275"/>
            <a:ext cx="465455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市场室内定位解决方案存在问题</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49" name="Straight Connector 8"/>
          <p:cNvCxnSpPr/>
          <p:nvPr/>
        </p:nvCxnSpPr>
        <p:spPr>
          <a:xfrm flipH="1">
            <a:off x="922522" y="1298864"/>
            <a:ext cx="11741" cy="5218365"/>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Oval 51"/>
          <p:cNvSpPr/>
          <p:nvPr/>
        </p:nvSpPr>
        <p:spPr>
          <a:xfrm>
            <a:off x="874015" y="231813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1" name="Oval 52"/>
          <p:cNvSpPr/>
          <p:nvPr/>
        </p:nvSpPr>
        <p:spPr>
          <a:xfrm>
            <a:off x="881648" y="3123278"/>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5" name="Oval 52"/>
          <p:cNvSpPr/>
          <p:nvPr/>
        </p:nvSpPr>
        <p:spPr>
          <a:xfrm>
            <a:off x="874015" y="4103651"/>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8" name="Oval 51"/>
          <p:cNvSpPr/>
          <p:nvPr/>
        </p:nvSpPr>
        <p:spPr>
          <a:xfrm>
            <a:off x="868972" y="510504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2" name="文本框 1"/>
          <p:cNvSpPr txBox="1"/>
          <p:nvPr/>
        </p:nvSpPr>
        <p:spPr>
          <a:xfrm>
            <a:off x="1179830" y="2176145"/>
            <a:ext cx="2560320" cy="430887"/>
          </a:xfrm>
          <a:prstGeom prst="rect">
            <a:avLst/>
          </a:prstGeom>
          <a:noFill/>
        </p:spPr>
        <p:txBody>
          <a:bodyPr wrap="square" rtlCol="0">
            <a:spAutoFit/>
          </a:bodyPr>
          <a:lstStyle/>
          <a:p>
            <a:pPr algn="l"/>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成本过高</a:t>
            </a:r>
          </a:p>
        </p:txBody>
      </p:sp>
      <p:sp>
        <p:nvSpPr>
          <p:cNvPr id="4" name="文本框 3"/>
          <p:cNvSpPr txBox="1"/>
          <p:nvPr/>
        </p:nvSpPr>
        <p:spPr>
          <a:xfrm>
            <a:off x="1179830" y="3961130"/>
            <a:ext cx="2164080"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现场调试复杂</a:t>
            </a:r>
          </a:p>
        </p:txBody>
      </p:sp>
      <p:sp>
        <p:nvSpPr>
          <p:cNvPr id="9" name="文本框 8"/>
          <p:cNvSpPr txBox="1"/>
          <p:nvPr/>
        </p:nvSpPr>
        <p:spPr>
          <a:xfrm>
            <a:off x="1179830" y="4962525"/>
            <a:ext cx="2404110"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数据接口单一</a:t>
            </a:r>
          </a:p>
        </p:txBody>
      </p:sp>
      <p:sp>
        <p:nvSpPr>
          <p:cNvPr id="10" name="文本框 9"/>
          <p:cNvSpPr txBox="1"/>
          <p:nvPr/>
        </p:nvSpPr>
        <p:spPr>
          <a:xfrm>
            <a:off x="1179829" y="2981325"/>
            <a:ext cx="3308087"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复杂电厂环境适应性差</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grpSp>
        <p:nvGrpSpPr>
          <p:cNvPr id="11" name="组合 10"/>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功能需求分析</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7" name="文本框 56"/>
          <p:cNvSpPr txBox="1"/>
          <p:nvPr/>
        </p:nvSpPr>
        <p:spPr>
          <a:xfrm>
            <a:off x="1059180" y="1057275"/>
            <a:ext cx="309118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系统设计原则</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要求</a:t>
            </a:r>
            <a:r>
              <a:rPr lang="en-US" altLang="zh-CN" sz="2400" b="1" dirty="0">
                <a:solidFill>
                  <a:schemeClr val="accent6">
                    <a:lumMod val="75000"/>
                  </a:schemeClr>
                </a:solidFill>
                <a:latin typeface="微软雅黑" panose="020B0503020204020204" pitchFamily="34" charset="-122"/>
                <a:ea typeface="微软雅黑" panose="020B0503020204020204" pitchFamily="34" charset="-122"/>
                <a:sym typeface="+mn-ea"/>
              </a:rPr>
              <a:t>)</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49" name="Straight Connector 8"/>
          <p:cNvCxnSpPr/>
          <p:nvPr/>
        </p:nvCxnSpPr>
        <p:spPr>
          <a:xfrm flipH="1">
            <a:off x="922522" y="1298864"/>
            <a:ext cx="11741" cy="5218365"/>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Oval 51"/>
          <p:cNvSpPr/>
          <p:nvPr/>
        </p:nvSpPr>
        <p:spPr>
          <a:xfrm>
            <a:off x="874015" y="2318130"/>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1" name="Oval 52"/>
          <p:cNvSpPr/>
          <p:nvPr/>
        </p:nvSpPr>
        <p:spPr>
          <a:xfrm>
            <a:off x="881648" y="3123278"/>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5" name="Oval 52"/>
          <p:cNvSpPr/>
          <p:nvPr/>
        </p:nvSpPr>
        <p:spPr>
          <a:xfrm>
            <a:off x="874015" y="4103651"/>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58" name="Oval 51"/>
          <p:cNvSpPr/>
          <p:nvPr/>
        </p:nvSpPr>
        <p:spPr>
          <a:xfrm>
            <a:off x="868972" y="5105045"/>
            <a:ext cx="114301" cy="114301"/>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n-ea"/>
            </a:endParaRPr>
          </a:p>
        </p:txBody>
      </p:sp>
      <p:sp>
        <p:nvSpPr>
          <p:cNvPr id="2" name="文本框 1"/>
          <p:cNvSpPr txBox="1"/>
          <p:nvPr/>
        </p:nvSpPr>
        <p:spPr>
          <a:xfrm>
            <a:off x="1179830" y="2176145"/>
            <a:ext cx="2560320" cy="430887"/>
          </a:xfrm>
          <a:prstGeom prst="rect">
            <a:avLst/>
          </a:prstGeom>
          <a:noFill/>
        </p:spPr>
        <p:txBody>
          <a:bodyPr wrap="square" rtlCol="0">
            <a:spAutoFit/>
          </a:bodyPr>
          <a:lstStyle/>
          <a:p>
            <a:pPr algn="l"/>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定位准确性</a:t>
            </a:r>
          </a:p>
        </p:txBody>
      </p:sp>
      <p:sp>
        <p:nvSpPr>
          <p:cNvPr id="4" name="文本框 3"/>
          <p:cNvSpPr txBox="1"/>
          <p:nvPr/>
        </p:nvSpPr>
        <p:spPr>
          <a:xfrm>
            <a:off x="1179830" y="3961130"/>
            <a:ext cx="2164080"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定位实时性</a:t>
            </a:r>
          </a:p>
        </p:txBody>
      </p:sp>
      <p:sp>
        <p:nvSpPr>
          <p:cNvPr id="9" name="文本框 8"/>
          <p:cNvSpPr txBox="1"/>
          <p:nvPr/>
        </p:nvSpPr>
        <p:spPr>
          <a:xfrm>
            <a:off x="1179830" y="4962525"/>
            <a:ext cx="2404110"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定位扩展性</a:t>
            </a:r>
          </a:p>
        </p:txBody>
      </p:sp>
      <p:sp>
        <p:nvSpPr>
          <p:cNvPr id="10" name="文本框 9"/>
          <p:cNvSpPr txBox="1"/>
          <p:nvPr/>
        </p:nvSpPr>
        <p:spPr>
          <a:xfrm>
            <a:off x="1179830" y="2981325"/>
            <a:ext cx="2970530" cy="430887"/>
          </a:xfrm>
          <a:prstGeom prst="rect">
            <a:avLst/>
          </a:prstGeom>
          <a:noFill/>
        </p:spPr>
        <p:txBody>
          <a:bodyPr wrap="square" rtlCol="0">
            <a:spAutoFit/>
          </a:bodyPr>
          <a:lstStyle/>
          <a:p>
            <a:r>
              <a:rPr lang="zh-CN" altLang="en-US" sz="2200" b="1" dirty="0">
                <a:solidFill>
                  <a:schemeClr val="accent1">
                    <a:lumMod val="75000"/>
                  </a:schemeClr>
                </a:solidFill>
                <a:latin typeface="微软雅黑" panose="020B0503020204020204" pitchFamily="34" charset="-122"/>
                <a:ea typeface="微软雅黑" panose="020B0503020204020204" pitchFamily="34" charset="-122"/>
              </a:rPr>
              <a:t>定位稳定性</a:t>
            </a: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grpSp>
        <p:nvGrpSpPr>
          <p:cNvPr id="3" name="组合 2"/>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80035" y="635"/>
            <a:ext cx="2184400" cy="563880"/>
            <a:chOff x="4298579" y="-52188"/>
            <a:chExt cx="3386827" cy="874159"/>
          </a:xfrm>
        </p:grpSpPr>
        <p:sp>
          <p:nvSpPr>
            <p:cNvPr id="5" name="直角三角形 4"/>
            <p:cNvSpPr/>
            <p:nvPr/>
          </p:nvSpPr>
          <p:spPr>
            <a:xfrm flipV="1">
              <a:off x="4746294" y="-52188"/>
              <a:ext cx="1086143" cy="864737"/>
            </a:xfrm>
            <a:prstGeom prst="rtTriangle">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8420622" flipV="1">
              <a:off x="4298579" y="344623"/>
              <a:ext cx="2567415" cy="477348"/>
            </a:xfrm>
            <a:custGeom>
              <a:avLst/>
              <a:gdLst>
                <a:gd name="connsiteX0" fmla="*/ 4631681 w 4631681"/>
                <a:gd name="connsiteY0" fmla="*/ 861148 h 861148"/>
                <a:gd name="connsiteX1" fmla="*/ 0 w 4631681"/>
                <a:gd name="connsiteY1" fmla="*/ 861148 h 861148"/>
                <a:gd name="connsiteX2" fmla="*/ 1038869 w 4631681"/>
                <a:gd name="connsiteY2" fmla="*/ 0 h 861148"/>
                <a:gd name="connsiteX3" fmla="*/ 3917851 w 4631681"/>
                <a:gd name="connsiteY3" fmla="*/ 0 h 861148"/>
              </a:gdLst>
              <a:ahLst/>
              <a:cxnLst>
                <a:cxn ang="0">
                  <a:pos x="connsiteX0" y="connsiteY0"/>
                </a:cxn>
                <a:cxn ang="0">
                  <a:pos x="connsiteX1" y="connsiteY1"/>
                </a:cxn>
                <a:cxn ang="0">
                  <a:pos x="connsiteX2" y="connsiteY2"/>
                </a:cxn>
                <a:cxn ang="0">
                  <a:pos x="connsiteX3" y="connsiteY3"/>
                </a:cxn>
              </a:cxnLst>
              <a:rect l="l" t="t" r="r" b="b"/>
              <a:pathLst>
                <a:path w="4631681" h="861148">
                  <a:moveTo>
                    <a:pt x="4631681" y="861148"/>
                  </a:moveTo>
                  <a:lnTo>
                    <a:pt x="0" y="861148"/>
                  </a:lnTo>
                  <a:lnTo>
                    <a:pt x="1038869" y="0"/>
                  </a:lnTo>
                  <a:lnTo>
                    <a:pt x="3917851" y="0"/>
                  </a:lnTo>
                  <a:close/>
                </a:path>
              </a:pathLst>
            </a:cu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3060000" flipV="1">
              <a:off x="6302737" y="-385985"/>
              <a:ext cx="95037" cy="1601753"/>
            </a:xfrm>
            <a:custGeom>
              <a:avLst/>
              <a:gdLst>
                <a:gd name="connsiteX0" fmla="*/ 171450 w 171450"/>
                <a:gd name="connsiteY0" fmla="*/ 0 h 2889603"/>
                <a:gd name="connsiteX1" fmla="*/ 171450 w 171450"/>
                <a:gd name="connsiteY1" fmla="*/ 2889603 h 2889603"/>
                <a:gd name="connsiteX2" fmla="*/ 0 w 171450"/>
                <a:gd name="connsiteY2" fmla="*/ 2677880 h 2889603"/>
                <a:gd name="connsiteX3" fmla="*/ 0 w 171450"/>
                <a:gd name="connsiteY3" fmla="*/ 0 h 2889603"/>
              </a:gdLst>
              <a:ahLst/>
              <a:cxnLst>
                <a:cxn ang="0">
                  <a:pos x="connsiteX0" y="connsiteY0"/>
                </a:cxn>
                <a:cxn ang="0">
                  <a:pos x="connsiteX1" y="connsiteY1"/>
                </a:cxn>
                <a:cxn ang="0">
                  <a:pos x="connsiteX2" y="connsiteY2"/>
                </a:cxn>
                <a:cxn ang="0">
                  <a:pos x="connsiteX3" y="connsiteY3"/>
                </a:cxn>
              </a:cxnLst>
              <a:rect l="l" t="t" r="r" b="b"/>
              <a:pathLst>
                <a:path w="171450" h="2889603">
                  <a:moveTo>
                    <a:pt x="171450" y="0"/>
                  </a:moveTo>
                  <a:lnTo>
                    <a:pt x="171450" y="2889603"/>
                  </a:lnTo>
                  <a:lnTo>
                    <a:pt x="0" y="2677880"/>
                  </a:lnTo>
                  <a:lnTo>
                    <a:pt x="0" y="0"/>
                  </a:lnTo>
                  <a:close/>
                </a:path>
              </a:pathLst>
            </a:cu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
            <p:cNvSpPr/>
            <p:nvPr/>
          </p:nvSpPr>
          <p:spPr>
            <a:xfrm rot="3060000" flipV="1">
              <a:off x="6437255" y="-534336"/>
              <a:ext cx="95037" cy="2401265"/>
            </a:xfrm>
            <a:custGeom>
              <a:avLst/>
              <a:gdLst>
                <a:gd name="connsiteX0" fmla="*/ 171450 w 171450"/>
                <a:gd name="connsiteY0" fmla="*/ 0 h 4331942"/>
                <a:gd name="connsiteX1" fmla="*/ 171450 w 171450"/>
                <a:gd name="connsiteY1" fmla="*/ 4331942 h 4331942"/>
                <a:gd name="connsiteX2" fmla="*/ 0 w 171450"/>
                <a:gd name="connsiteY2" fmla="*/ 4120219 h 4331942"/>
                <a:gd name="connsiteX3" fmla="*/ 0 w 171450"/>
                <a:gd name="connsiteY3" fmla="*/ 0 h 4331942"/>
              </a:gdLst>
              <a:ahLst/>
              <a:cxnLst>
                <a:cxn ang="0">
                  <a:pos x="connsiteX0" y="connsiteY0"/>
                </a:cxn>
                <a:cxn ang="0">
                  <a:pos x="connsiteX1" y="connsiteY1"/>
                </a:cxn>
                <a:cxn ang="0">
                  <a:pos x="connsiteX2" y="connsiteY2"/>
                </a:cxn>
                <a:cxn ang="0">
                  <a:pos x="connsiteX3" y="connsiteY3"/>
                </a:cxn>
              </a:cxnLst>
              <a:rect l="l" t="t" r="r" b="b"/>
              <a:pathLst>
                <a:path w="171450" h="4331942">
                  <a:moveTo>
                    <a:pt x="171450" y="0"/>
                  </a:moveTo>
                  <a:lnTo>
                    <a:pt x="171450" y="4331942"/>
                  </a:lnTo>
                  <a:lnTo>
                    <a:pt x="0" y="4120219"/>
                  </a:lnTo>
                  <a:lnTo>
                    <a:pt x="0" y="0"/>
                  </a:lnTo>
                  <a:close/>
                </a:path>
              </a:pathLst>
            </a:cu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143238" y="-575945"/>
            <a:ext cx="495300" cy="49530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301715" y="-575945"/>
            <a:ext cx="495300" cy="49530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5240" y="-575945"/>
            <a:ext cx="495300" cy="49530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722477" y="-575945"/>
            <a:ext cx="495300" cy="49530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63999" y="-575945"/>
            <a:ext cx="495300" cy="49530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265943" y="117202"/>
            <a:ext cx="914009" cy="838200"/>
          </a:xfrm>
          <a:custGeom>
            <a:avLst/>
            <a:gdLst>
              <a:gd name="connsiteX0" fmla="*/ 279406 w 1828017"/>
              <a:gd name="connsiteY0" fmla="*/ 0 h 1676400"/>
              <a:gd name="connsiteX1" fmla="*/ 1433528 w 1828017"/>
              <a:gd name="connsiteY1" fmla="*/ 0 h 1676400"/>
              <a:gd name="connsiteX2" fmla="*/ 1712934 w 1828017"/>
              <a:gd name="connsiteY2" fmla="*/ 279406 h 1676400"/>
              <a:gd name="connsiteX3" fmla="*/ 1712934 w 1828017"/>
              <a:gd name="connsiteY3" fmla="*/ 742950 h 1676400"/>
              <a:gd name="connsiteX4" fmla="*/ 1732767 w 1828017"/>
              <a:gd name="connsiteY4" fmla="*/ 742950 h 1676400"/>
              <a:gd name="connsiteX5" fmla="*/ 1828017 w 1828017"/>
              <a:gd name="connsiteY5" fmla="*/ 838200 h 1676400"/>
              <a:gd name="connsiteX6" fmla="*/ 1732767 w 1828017"/>
              <a:gd name="connsiteY6" fmla="*/ 933450 h 1676400"/>
              <a:gd name="connsiteX7" fmla="*/ 1712934 w 1828017"/>
              <a:gd name="connsiteY7" fmla="*/ 933450 h 1676400"/>
              <a:gd name="connsiteX8" fmla="*/ 1712934 w 1828017"/>
              <a:gd name="connsiteY8" fmla="*/ 1396994 h 1676400"/>
              <a:gd name="connsiteX9" fmla="*/ 1433528 w 1828017"/>
              <a:gd name="connsiteY9" fmla="*/ 1676400 h 1676400"/>
              <a:gd name="connsiteX10" fmla="*/ 279406 w 1828017"/>
              <a:gd name="connsiteY10" fmla="*/ 1676400 h 1676400"/>
              <a:gd name="connsiteX11" fmla="*/ 0 w 1828017"/>
              <a:gd name="connsiteY11" fmla="*/ 1396994 h 1676400"/>
              <a:gd name="connsiteX12" fmla="*/ 0 w 1828017"/>
              <a:gd name="connsiteY12" fmla="*/ 279406 h 1676400"/>
              <a:gd name="connsiteX13" fmla="*/ 279406 w 1828017"/>
              <a:gd name="connsiteY13"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017" h="1676400">
                <a:moveTo>
                  <a:pt x="279406" y="0"/>
                </a:moveTo>
                <a:lnTo>
                  <a:pt x="1433528" y="0"/>
                </a:lnTo>
                <a:cubicBezTo>
                  <a:pt x="1587840" y="0"/>
                  <a:pt x="1712934" y="125094"/>
                  <a:pt x="1712934" y="279406"/>
                </a:cubicBezTo>
                <a:lnTo>
                  <a:pt x="1712934" y="742950"/>
                </a:lnTo>
                <a:lnTo>
                  <a:pt x="1732767" y="742950"/>
                </a:lnTo>
                <a:lnTo>
                  <a:pt x="1828017" y="838200"/>
                </a:lnTo>
                <a:lnTo>
                  <a:pt x="1732767" y="933450"/>
                </a:lnTo>
                <a:lnTo>
                  <a:pt x="1712934" y="933450"/>
                </a:lnTo>
                <a:lnTo>
                  <a:pt x="1712934" y="1396994"/>
                </a:lnTo>
                <a:cubicBezTo>
                  <a:pt x="1712934" y="1551306"/>
                  <a:pt x="1587840" y="1676400"/>
                  <a:pt x="1433528" y="1676400"/>
                </a:cubicBezTo>
                <a:lnTo>
                  <a:pt x="279406" y="1676400"/>
                </a:lnTo>
                <a:cubicBezTo>
                  <a:pt x="125094" y="1676400"/>
                  <a:pt x="0" y="1551306"/>
                  <a:pt x="0" y="1396994"/>
                </a:cubicBezTo>
                <a:lnTo>
                  <a:pt x="0" y="279406"/>
                </a:lnTo>
                <a:cubicBezTo>
                  <a:pt x="0" y="125094"/>
                  <a:pt x="125094" y="0"/>
                  <a:pt x="27940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solidFill>
                <a:prstClr val="white"/>
              </a:solidFill>
            </a:endParaRPr>
          </a:p>
        </p:txBody>
      </p:sp>
      <p:sp>
        <p:nvSpPr>
          <p:cNvPr id="22" name="文本框 21"/>
          <p:cNvSpPr txBox="1"/>
          <p:nvPr/>
        </p:nvSpPr>
        <p:spPr>
          <a:xfrm>
            <a:off x="287041" y="212987"/>
            <a:ext cx="814271" cy="646631"/>
          </a:xfrm>
          <a:prstGeom prst="roundRect">
            <a:avLst/>
          </a:prstGeom>
          <a:noFill/>
        </p:spPr>
        <p:txBody>
          <a:bodyPr wrap="none" rtlCol="0" anchor="ctr">
            <a:spAutoFit/>
          </a:bodyPr>
          <a:lstStyle/>
          <a:p>
            <a:pPr algn="ctr"/>
            <a:r>
              <a:rPr lang="en-US" altLang="zh-CN" sz="3200" b="1" dirty="0" smtClean="0">
                <a:solidFill>
                  <a:srgbClr val="2995D4"/>
                </a:solidFill>
                <a:effectLst>
                  <a:innerShdw blurRad="63500" dist="50800" dir="13500000">
                    <a:prstClr val="black">
                      <a:alpha val="50000"/>
                    </a:prstClr>
                  </a:innerShdw>
                </a:effectLst>
                <a:ea typeface="微软雅黑" panose="020B0503020204020204" pitchFamily="34" charset="-122"/>
                <a:cs typeface="Arial Unicode MS" panose="020B0604020202020204" pitchFamily="34" charset="-122"/>
              </a:rPr>
              <a:t>2.1</a:t>
            </a:r>
            <a:endParaRPr lang="zh-CN" altLang="en-US" sz="3200" b="1" dirty="0">
              <a:solidFill>
                <a:srgbClr val="2995D4"/>
              </a:solidFill>
              <a:effectLst>
                <a:innerShdw blurRad="63500" dist="50800" dir="13500000">
                  <a:prstClr val="black">
                    <a:alpha val="50000"/>
                  </a:prstClr>
                </a:innerShdw>
              </a:effectLst>
              <a:ea typeface="Arial Unicode MS" panose="020B0604020202020204" pitchFamily="34" charset="-122"/>
              <a:cs typeface="Arial Unicode MS" panose="020B0604020202020204" pitchFamily="34" charset="-122"/>
            </a:endParaRPr>
          </a:p>
        </p:txBody>
      </p:sp>
      <p:sp>
        <p:nvSpPr>
          <p:cNvPr id="35" name="文本框 34"/>
          <p:cNvSpPr txBox="1"/>
          <p:nvPr/>
        </p:nvSpPr>
        <p:spPr>
          <a:xfrm>
            <a:off x="1283283" y="275316"/>
            <a:ext cx="4563526" cy="521970"/>
          </a:xfrm>
          <a:prstGeom prst="rect">
            <a:avLst/>
          </a:prstGeom>
          <a:noFill/>
          <a:effectLst>
            <a:outerShdw dist="19050" dir="5400000" algn="t" rotWithShape="0">
              <a:schemeClr val="bg1"/>
            </a:outerShdw>
          </a:effectLst>
        </p:spPr>
        <p:txBody>
          <a:bodyPr wrap="square" rtlCol="0" anchor="ctr">
            <a:spAutoFit/>
          </a:bodyPr>
          <a:lstStyle/>
          <a:p>
            <a:r>
              <a:rPr lang="zh-CN" altLang="en-US" sz="2800" b="1" dirty="0">
                <a:solidFill>
                  <a:schemeClr val="bg1">
                    <a:lumMod val="50000"/>
                  </a:schemeClr>
                </a:solidFill>
                <a:effectLst>
                  <a:innerShdw blurRad="63500" dist="50800" dir="13500000">
                    <a:prstClr val="black">
                      <a:alpha val="35000"/>
                    </a:prstClr>
                  </a:innerShdw>
                </a:effectLst>
                <a:latin typeface="微软雅黑" panose="020B0503020204020204" pitchFamily="34" charset="-122"/>
                <a:ea typeface="微软雅黑" panose="020B0503020204020204" pitchFamily="34" charset="-122"/>
                <a:sym typeface="+mn-ea"/>
              </a:rPr>
              <a:t>功能需求分析</a:t>
            </a:r>
            <a:endParaRPr lang="zh-CN" altLang="en-US" sz="2800" b="1" dirty="0">
              <a:solidFill>
                <a:schemeClr val="bg1">
                  <a:lumMod val="50000"/>
                </a:schemeClr>
              </a:solidFill>
              <a:effectLst>
                <a:innerShdw blurRad="63500" dist="50800" dir="13500000">
                  <a:prstClr val="black">
                    <a:alpha val="35000"/>
                  </a:prstClr>
                </a:innerShdw>
              </a:effectLst>
              <a:latin typeface="宋体" panose="02010600030101010101" pitchFamily="2" charset="-122"/>
              <a:ea typeface="宋体" panose="02010600030101010101" pitchFamily="2" charset="-122"/>
            </a:endParaRPr>
          </a:p>
        </p:txBody>
      </p:sp>
      <p:sp>
        <p:nvSpPr>
          <p:cNvPr id="56" name="加号 55"/>
          <p:cNvSpPr/>
          <p:nvPr/>
        </p:nvSpPr>
        <p:spPr>
          <a:xfrm>
            <a:off x="763091" y="1133565"/>
            <a:ext cx="309614" cy="309614"/>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endParaRPr>
          </a:p>
        </p:txBody>
      </p:sp>
      <p:sp>
        <p:nvSpPr>
          <p:cNvPr id="57" name="文本框 56"/>
          <p:cNvSpPr txBox="1"/>
          <p:nvPr/>
        </p:nvSpPr>
        <p:spPr>
          <a:xfrm>
            <a:off x="1059180" y="1057275"/>
            <a:ext cx="4654550" cy="460375"/>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室内定位技术调研</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extLst>
              <p:ext uri="{D42A27DB-BD31-4B8C-83A1-F6EECF244321}">
                <p14:modId xmlns:p14="http://schemas.microsoft.com/office/powerpoint/2010/main" val="156864539"/>
              </p:ext>
            </p:extLst>
          </p:nvPr>
        </p:nvGraphicFramePr>
        <p:xfrm>
          <a:off x="763270" y="1639570"/>
          <a:ext cx="7768590" cy="4749806"/>
        </p:xfrm>
        <a:graphic>
          <a:graphicData uri="http://schemas.openxmlformats.org/drawingml/2006/table">
            <a:tbl>
              <a:tblPr firstRow="1" bandRow="1">
                <a:tableStyleId>{5A111915-BE36-4E01-A7E5-04B1672EAD32}</a:tableStyleId>
              </a:tblPr>
              <a:tblGrid>
                <a:gridCol w="1598930"/>
                <a:gridCol w="1232535"/>
                <a:gridCol w="2292350"/>
                <a:gridCol w="2644775"/>
              </a:tblGrid>
              <a:tr h="482600">
                <a:tc>
                  <a:txBody>
                    <a:bodyPr/>
                    <a:lstStyle/>
                    <a:p>
                      <a:pPr indent="0" algn="ctr">
                        <a:buNone/>
                      </a:pPr>
                      <a:r>
                        <a:rPr lang="zh-CN" altLang="en-US" sz="2200" dirty="0"/>
                        <a:t>定位技术</a:t>
                      </a:r>
                      <a:endParaRPr lang="zh-CN" altLang="en-US" sz="2200" dirty="0">
                        <a:latin typeface="宋体" panose="02010600030101010101" pitchFamily="2" charset="-122"/>
                        <a:ea typeface="宋体" panose="02010600030101010101" pitchFamily="2" charset="-122"/>
                      </a:endParaRPr>
                    </a:p>
                  </a:txBody>
                  <a:tcPr marL="0" marR="0" marT="0" marB="1" anchor="ctr"/>
                </a:tc>
                <a:tc>
                  <a:txBody>
                    <a:bodyPr/>
                    <a:lstStyle/>
                    <a:p>
                      <a:pPr indent="0" algn="ctr">
                        <a:buNone/>
                      </a:pPr>
                      <a:r>
                        <a:rPr lang="zh-CN" altLang="en-US" sz="2200"/>
                        <a:t>定位精度</a:t>
                      </a:r>
                      <a:endParaRPr lang="zh-CN" altLang="en-US" sz="2200">
                        <a:latin typeface="宋体" panose="02010600030101010101" pitchFamily="2" charset="-122"/>
                        <a:ea typeface="宋体" panose="02010600030101010101" pitchFamily="2" charset="-122"/>
                      </a:endParaRPr>
                    </a:p>
                  </a:txBody>
                  <a:tcPr marL="0" marR="0" marT="0" marB="1" anchor="ctr"/>
                </a:tc>
                <a:tc>
                  <a:txBody>
                    <a:bodyPr/>
                    <a:lstStyle/>
                    <a:p>
                      <a:pPr indent="0" algn="ctr">
                        <a:buNone/>
                      </a:pPr>
                      <a:r>
                        <a:rPr lang="zh-CN" altLang="en-US" sz="2200"/>
                        <a:t>优点</a:t>
                      </a:r>
                      <a:endParaRPr lang="zh-CN" altLang="en-US" sz="2200">
                        <a:latin typeface="宋体" panose="02010600030101010101" pitchFamily="2" charset="-122"/>
                        <a:ea typeface="宋体" panose="02010600030101010101" pitchFamily="2" charset="-122"/>
                      </a:endParaRPr>
                    </a:p>
                  </a:txBody>
                  <a:tcPr marL="0" marR="0" marT="0" marB="1" anchor="ctr"/>
                </a:tc>
                <a:tc>
                  <a:txBody>
                    <a:bodyPr/>
                    <a:lstStyle/>
                    <a:p>
                      <a:pPr indent="0" algn="ctr">
                        <a:buNone/>
                      </a:pPr>
                      <a:r>
                        <a:rPr lang="zh-CN" altLang="en-US" sz="2200"/>
                        <a:t>缺点</a:t>
                      </a:r>
                      <a:endParaRPr lang="zh-CN" altLang="en-US" sz="2200">
                        <a:latin typeface="宋体" panose="02010600030101010101" pitchFamily="2" charset="-122"/>
                        <a:ea typeface="宋体" panose="02010600030101010101" pitchFamily="2" charset="-122"/>
                      </a:endParaRPr>
                    </a:p>
                  </a:txBody>
                  <a:tcPr marL="0" marR="0" marT="0" marB="1" anchor="ctr"/>
                </a:tc>
              </a:tr>
              <a:tr h="609600">
                <a:tc>
                  <a:txBody>
                    <a:bodyPr/>
                    <a:lstStyle/>
                    <a:p>
                      <a:pPr indent="0" algn="ctr">
                        <a:buNone/>
                      </a:pPr>
                      <a:r>
                        <a:rPr lang="zh-CN" altLang="en-US" sz="2000" b="1" dirty="0">
                          <a:latin typeface="Times New Roman" charset="0"/>
                          <a:ea typeface="Times New Roman" charset="0"/>
                          <a:cs typeface="Times New Roman" charset="0"/>
                        </a:rPr>
                        <a:t>红外线</a:t>
                      </a:r>
                    </a:p>
                  </a:txBody>
                  <a:tcPr marL="0" marR="0" marT="0" marB="1" anchor="ctr"/>
                </a:tc>
                <a:tc>
                  <a:txBody>
                    <a:bodyPr/>
                    <a:lstStyle/>
                    <a:p>
                      <a:pPr indent="0" algn="ctr">
                        <a:buNone/>
                      </a:pPr>
                      <a:r>
                        <a:rPr lang="en-US" altLang="zh-CN" sz="2000" b="1" dirty="0">
                          <a:latin typeface="Times New Roman" charset="0"/>
                          <a:ea typeface="Times New Roman" charset="0"/>
                          <a:cs typeface="Times New Roman" charset="0"/>
                        </a:rPr>
                        <a:t>m</a:t>
                      </a:r>
                    </a:p>
                  </a:txBody>
                  <a:tcPr marL="0" marR="0" marT="0" marB="1" anchor="ctr"/>
                </a:tc>
                <a:tc>
                  <a:txBody>
                    <a:bodyPr/>
                    <a:lstStyle/>
                    <a:p>
                      <a:pPr indent="0" algn="ctr">
                        <a:buNone/>
                      </a:pPr>
                      <a:r>
                        <a:rPr lang="zh-CN" altLang="en-US" sz="2000" b="1">
                          <a:latin typeface="Times New Roman" charset="0"/>
                          <a:ea typeface="Times New Roman" charset="0"/>
                          <a:cs typeface="Times New Roman" charset="0"/>
                        </a:rPr>
                        <a:t>定位精度较高</a:t>
                      </a:r>
                    </a:p>
                  </a:txBody>
                  <a:tcPr marL="0" marR="0" marT="0" marB="1" anchor="ctr"/>
                </a:tc>
                <a:tc>
                  <a:txBody>
                    <a:bodyPr/>
                    <a:lstStyle/>
                    <a:p>
                      <a:pPr indent="0" algn="ctr">
                        <a:buNone/>
                      </a:pPr>
                      <a:r>
                        <a:rPr lang="zh-CN" altLang="en-US" sz="2000" b="1">
                          <a:latin typeface="Times New Roman" charset="0"/>
                          <a:ea typeface="Times New Roman" charset="0"/>
                          <a:cs typeface="Times New Roman" charset="0"/>
                        </a:rPr>
                        <a:t>视距传播</a:t>
                      </a:r>
                    </a:p>
                    <a:p>
                      <a:pPr indent="0" algn="ctr">
                        <a:buNone/>
                      </a:pPr>
                      <a:r>
                        <a:rPr lang="zh-CN" altLang="en-US" sz="2000" b="1">
                          <a:latin typeface="Times New Roman" charset="0"/>
                          <a:ea typeface="Times New Roman" charset="0"/>
                          <a:cs typeface="Times New Roman" charset="0"/>
                        </a:rPr>
                        <a:t>受光线干扰</a:t>
                      </a:r>
                    </a:p>
                  </a:txBody>
                  <a:tcPr marL="0" marR="0" marT="0" marB="1" anchor="ctr"/>
                </a:tc>
              </a:tr>
              <a:tr h="609600">
                <a:tc>
                  <a:txBody>
                    <a:bodyPr/>
                    <a:lstStyle/>
                    <a:p>
                      <a:pPr indent="0" algn="ctr">
                        <a:buNone/>
                      </a:pPr>
                      <a:r>
                        <a:rPr lang="en-US" altLang="zh-CN" sz="2000" b="1" dirty="0" err="1">
                          <a:latin typeface="Times New Roman" charset="0"/>
                          <a:ea typeface="Times New Roman" charset="0"/>
                          <a:cs typeface="Times New Roman" charset="0"/>
                        </a:rPr>
                        <a:t>WiFi</a:t>
                      </a:r>
                      <a:endParaRPr lang="en-US" altLang="zh-CN" sz="2000" b="1" dirty="0">
                        <a:latin typeface="Times New Roman" charset="0"/>
                        <a:ea typeface="Times New Roman" charset="0"/>
                        <a:cs typeface="Times New Roman" charset="0"/>
                      </a:endParaRPr>
                    </a:p>
                  </a:txBody>
                  <a:tcPr marL="0" marR="0" marT="0" marB="1" anchor="ctr"/>
                </a:tc>
                <a:tc>
                  <a:txBody>
                    <a:bodyPr/>
                    <a:lstStyle/>
                    <a:p>
                      <a:pPr indent="0" algn="ctr">
                        <a:buNone/>
                      </a:pPr>
                      <a:r>
                        <a:rPr lang="en-US" altLang="zh-CN" sz="2000" b="1" dirty="0">
                          <a:latin typeface="Times New Roman" charset="0"/>
                          <a:ea typeface="Times New Roman" charset="0"/>
                          <a:cs typeface="Times New Roman" charset="0"/>
                        </a:rPr>
                        <a:t>m</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成本低</a:t>
                      </a:r>
                    </a:p>
                    <a:p>
                      <a:pPr indent="0" algn="ctr">
                        <a:buNone/>
                      </a:pPr>
                      <a:r>
                        <a:rPr lang="zh-CN" altLang="en-US" sz="2000" b="1" dirty="0">
                          <a:latin typeface="Times New Roman" charset="0"/>
                          <a:ea typeface="Times New Roman" charset="0"/>
                          <a:cs typeface="Times New Roman" charset="0"/>
                        </a:rPr>
                        <a:t>精度高</a:t>
                      </a:r>
                    </a:p>
                  </a:txBody>
                  <a:tcPr marL="0" marR="0" marT="0" marB="1" anchor="ctr"/>
                </a:tc>
                <a:tc>
                  <a:txBody>
                    <a:bodyPr/>
                    <a:lstStyle/>
                    <a:p>
                      <a:pPr indent="0" algn="ctr">
                        <a:buNone/>
                      </a:pPr>
                      <a:r>
                        <a:rPr lang="zh-CN" altLang="en-US" sz="2000" b="1">
                          <a:latin typeface="Times New Roman" charset="0"/>
                          <a:ea typeface="Times New Roman" charset="0"/>
                          <a:cs typeface="Times New Roman" charset="0"/>
                        </a:rPr>
                        <a:t>环境干扰</a:t>
                      </a:r>
                    </a:p>
                    <a:p>
                      <a:pPr indent="0" algn="ctr">
                        <a:buNone/>
                      </a:pPr>
                      <a:r>
                        <a:rPr lang="zh-CN" altLang="en-US" sz="2000" b="1">
                          <a:latin typeface="Times New Roman" charset="0"/>
                          <a:ea typeface="Times New Roman" charset="0"/>
                          <a:cs typeface="Times New Roman" charset="0"/>
                        </a:rPr>
                        <a:t>指纹采集工作量大</a:t>
                      </a:r>
                    </a:p>
                  </a:txBody>
                  <a:tcPr marL="0" marR="0" marT="0" marB="1" anchor="ctr"/>
                </a:tc>
              </a:tr>
              <a:tr h="609600">
                <a:tc>
                  <a:txBody>
                    <a:bodyPr/>
                    <a:lstStyle/>
                    <a:p>
                      <a:pPr indent="0" algn="ctr">
                        <a:buNone/>
                      </a:pPr>
                      <a:r>
                        <a:rPr lang="en-US" altLang="zh-CN" sz="2000" b="1" dirty="0" err="1">
                          <a:latin typeface="Times New Roman" charset="0"/>
                          <a:ea typeface="Times New Roman" charset="0"/>
                          <a:cs typeface="Times New Roman" charset="0"/>
                        </a:rPr>
                        <a:t>BlueTooth</a:t>
                      </a:r>
                      <a:endParaRPr lang="en-US" altLang="zh-CN" sz="2000" b="1" dirty="0">
                        <a:latin typeface="Times New Roman" charset="0"/>
                        <a:ea typeface="Times New Roman" charset="0"/>
                        <a:cs typeface="Times New Roman" charset="0"/>
                      </a:endParaRPr>
                    </a:p>
                  </a:txBody>
                  <a:tcPr marL="0" marR="0" marT="0" marB="1" anchor="ctr"/>
                </a:tc>
                <a:tc>
                  <a:txBody>
                    <a:bodyPr/>
                    <a:lstStyle/>
                    <a:p>
                      <a:pPr indent="0" algn="ctr">
                        <a:buNone/>
                      </a:pPr>
                      <a:r>
                        <a:rPr lang="en-US" altLang="zh-CN" sz="2000" b="1" dirty="0">
                          <a:latin typeface="Times New Roman" charset="0"/>
                          <a:ea typeface="Times New Roman" charset="0"/>
                          <a:cs typeface="Times New Roman" charset="0"/>
                        </a:rPr>
                        <a:t>m</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功耗低</a:t>
                      </a:r>
                    </a:p>
                    <a:p>
                      <a:pPr indent="0" algn="ctr">
                        <a:buNone/>
                      </a:pPr>
                      <a:r>
                        <a:rPr lang="zh-CN" altLang="en-US" sz="2000" b="1" dirty="0">
                          <a:latin typeface="Times New Roman" charset="0"/>
                          <a:ea typeface="Times New Roman" charset="0"/>
                          <a:cs typeface="Times New Roman" charset="0"/>
                        </a:rPr>
                        <a:t>设备小</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传输距离短</a:t>
                      </a:r>
                    </a:p>
                    <a:p>
                      <a:pPr indent="0" algn="ctr">
                        <a:buNone/>
                      </a:pPr>
                      <a:r>
                        <a:rPr lang="zh-CN" altLang="en-US" sz="2000" b="1" dirty="0">
                          <a:latin typeface="Times New Roman" charset="0"/>
                          <a:ea typeface="Times New Roman" charset="0"/>
                          <a:cs typeface="Times New Roman" charset="0"/>
                        </a:rPr>
                        <a:t>稳定性差</a:t>
                      </a:r>
                    </a:p>
                  </a:txBody>
                  <a:tcPr marL="0" marR="0" marT="0" marB="1" anchor="ctr"/>
                </a:tc>
              </a:tr>
              <a:tr h="914400">
                <a:tc>
                  <a:txBody>
                    <a:bodyPr/>
                    <a:lstStyle/>
                    <a:p>
                      <a:pPr indent="0" algn="ctr">
                        <a:buNone/>
                      </a:pPr>
                      <a:r>
                        <a:rPr lang="en-US" altLang="zh-CN" sz="2000" b="1">
                          <a:latin typeface="Times New Roman" charset="0"/>
                          <a:ea typeface="Times New Roman" charset="0"/>
                          <a:cs typeface="Times New Roman" charset="0"/>
                        </a:rPr>
                        <a:t>RFID</a:t>
                      </a:r>
                    </a:p>
                  </a:txBody>
                  <a:tcPr marL="0" marR="0" marT="0" marB="1" anchor="ctr"/>
                </a:tc>
                <a:tc>
                  <a:txBody>
                    <a:bodyPr/>
                    <a:lstStyle/>
                    <a:p>
                      <a:pPr indent="0" algn="ctr">
                        <a:buNone/>
                      </a:pPr>
                      <a:r>
                        <a:rPr lang="en-US" altLang="zh-CN" sz="2000" b="1" dirty="0">
                          <a:latin typeface="Times New Roman" charset="0"/>
                          <a:ea typeface="Times New Roman" charset="0"/>
                          <a:cs typeface="Times New Roman" charset="0"/>
                        </a:rPr>
                        <a:t>cm</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精度高</a:t>
                      </a:r>
                    </a:p>
                    <a:p>
                      <a:pPr indent="0" algn="ctr">
                        <a:buNone/>
                      </a:pPr>
                      <a:r>
                        <a:rPr lang="zh-CN" altLang="en-US" sz="2000" b="1" dirty="0">
                          <a:latin typeface="Times New Roman" charset="0"/>
                          <a:ea typeface="Times New Roman" charset="0"/>
                          <a:cs typeface="Times New Roman" charset="0"/>
                        </a:rPr>
                        <a:t>体积小</a:t>
                      </a:r>
                    </a:p>
                    <a:p>
                      <a:pPr indent="0" algn="ctr">
                        <a:buNone/>
                      </a:pPr>
                      <a:r>
                        <a:rPr lang="zh-CN" altLang="en-US" sz="2000" b="1" dirty="0">
                          <a:latin typeface="Times New Roman" charset="0"/>
                          <a:ea typeface="Times New Roman" charset="0"/>
                          <a:cs typeface="Times New Roman" charset="0"/>
                        </a:rPr>
                        <a:t>成本低</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距离短</a:t>
                      </a:r>
                    </a:p>
                    <a:p>
                      <a:pPr indent="0" algn="ctr">
                        <a:buNone/>
                      </a:pPr>
                      <a:r>
                        <a:rPr lang="zh-CN" altLang="en-US" sz="2000" b="1" dirty="0">
                          <a:latin typeface="Times New Roman" charset="0"/>
                          <a:ea typeface="Times New Roman" charset="0"/>
                          <a:cs typeface="Times New Roman" charset="0"/>
                        </a:rPr>
                        <a:t>无源标签没有通信能力</a:t>
                      </a:r>
                    </a:p>
                  </a:txBody>
                  <a:tcPr marL="0" marR="0" marT="0" marB="1" anchor="ctr"/>
                </a:tc>
              </a:tr>
              <a:tr h="914400">
                <a:tc>
                  <a:txBody>
                    <a:bodyPr/>
                    <a:lstStyle/>
                    <a:p>
                      <a:pPr indent="0" algn="ctr">
                        <a:buNone/>
                      </a:pPr>
                      <a:r>
                        <a:rPr lang="en-US" altLang="zh-CN" sz="2000" b="1">
                          <a:latin typeface="Times New Roman" charset="0"/>
                          <a:ea typeface="Times New Roman" charset="0"/>
                          <a:cs typeface="Times New Roman" charset="0"/>
                        </a:rPr>
                        <a:t>UWB</a:t>
                      </a:r>
                    </a:p>
                  </a:txBody>
                  <a:tcPr marL="0" marR="0" marT="0" marB="1" anchor="ctr"/>
                </a:tc>
                <a:tc>
                  <a:txBody>
                    <a:bodyPr/>
                    <a:lstStyle/>
                    <a:p>
                      <a:pPr indent="0" algn="ctr">
                        <a:buNone/>
                      </a:pPr>
                      <a:r>
                        <a:rPr lang="en-US" altLang="zh-CN" sz="2000" b="1">
                          <a:latin typeface="Times New Roman" charset="0"/>
                          <a:ea typeface="Times New Roman" charset="0"/>
                          <a:cs typeface="Times New Roman" charset="0"/>
                        </a:rPr>
                        <a:t>cm</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穿透性强</a:t>
                      </a:r>
                    </a:p>
                    <a:p>
                      <a:pPr indent="0" algn="ctr">
                        <a:buNone/>
                      </a:pPr>
                      <a:r>
                        <a:rPr lang="zh-CN" altLang="en-US" sz="2000" b="1" dirty="0">
                          <a:latin typeface="Times New Roman" charset="0"/>
                          <a:ea typeface="Times New Roman" charset="0"/>
                          <a:cs typeface="Times New Roman" charset="0"/>
                        </a:rPr>
                        <a:t>抗多径效应强</a:t>
                      </a:r>
                    </a:p>
                    <a:p>
                      <a:pPr indent="0" algn="ctr">
                        <a:buNone/>
                      </a:pPr>
                      <a:r>
                        <a:rPr lang="zh-CN" altLang="en-US" sz="2000" b="1" dirty="0">
                          <a:latin typeface="Times New Roman" charset="0"/>
                          <a:ea typeface="Times New Roman" charset="0"/>
                          <a:cs typeface="Times New Roman" charset="0"/>
                        </a:rPr>
                        <a:t>适合复杂环境定位</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成本高</a:t>
                      </a:r>
                    </a:p>
                  </a:txBody>
                  <a:tcPr marL="0" marR="0" marT="0" marB="1" anchor="ctr"/>
                </a:tc>
              </a:tr>
              <a:tr h="609600">
                <a:tc>
                  <a:txBody>
                    <a:bodyPr/>
                    <a:lstStyle/>
                    <a:p>
                      <a:pPr indent="0" algn="ctr">
                        <a:buNone/>
                      </a:pPr>
                      <a:r>
                        <a:rPr lang="zh-CN" altLang="en-US" sz="2000" b="1" dirty="0">
                          <a:latin typeface="Times New Roman" charset="0"/>
                          <a:ea typeface="Times New Roman" charset="0"/>
                          <a:cs typeface="Times New Roman" charset="0"/>
                        </a:rPr>
                        <a:t>融合定位技术</a:t>
                      </a:r>
                    </a:p>
                  </a:txBody>
                  <a:tcPr marL="0" marR="0" marT="0" marB="1" anchor="ctr"/>
                </a:tc>
                <a:tc>
                  <a:txBody>
                    <a:bodyPr/>
                    <a:lstStyle/>
                    <a:p>
                      <a:pPr indent="0" algn="ctr">
                        <a:buNone/>
                      </a:pPr>
                      <a:r>
                        <a:rPr lang="en-US" altLang="zh-CN" sz="2000" b="1">
                          <a:latin typeface="Times New Roman" charset="0"/>
                          <a:ea typeface="Times New Roman" charset="0"/>
                          <a:cs typeface="Times New Roman" charset="0"/>
                        </a:rPr>
                        <a:t>cm</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优劣互补</a:t>
                      </a:r>
                    </a:p>
                    <a:p>
                      <a:pPr indent="0" algn="ctr">
                        <a:buNone/>
                      </a:pPr>
                      <a:r>
                        <a:rPr lang="zh-CN" altLang="en-US" sz="2000" b="1" dirty="0">
                          <a:latin typeface="Times New Roman" charset="0"/>
                          <a:ea typeface="Times New Roman" charset="0"/>
                          <a:cs typeface="Times New Roman" charset="0"/>
                        </a:rPr>
                        <a:t>精度高</a:t>
                      </a:r>
                    </a:p>
                  </a:txBody>
                  <a:tcPr marL="0" marR="0" marT="0" marB="1" anchor="ctr"/>
                </a:tc>
                <a:tc>
                  <a:txBody>
                    <a:bodyPr/>
                    <a:lstStyle/>
                    <a:p>
                      <a:pPr indent="0" algn="ctr">
                        <a:buNone/>
                      </a:pPr>
                      <a:r>
                        <a:rPr lang="zh-CN" altLang="en-US" sz="2000" b="1" dirty="0">
                          <a:latin typeface="Times New Roman" charset="0"/>
                          <a:ea typeface="Times New Roman" charset="0"/>
                          <a:cs typeface="Times New Roman" charset="0"/>
                        </a:rPr>
                        <a:t>实现难度大</a:t>
                      </a:r>
                    </a:p>
                  </a:txBody>
                  <a:tcPr marL="0" marR="0" marT="0" marB="1" anchor="ctr"/>
                </a:tc>
              </a:tr>
            </a:tbl>
          </a:graphicData>
        </a:graphic>
      </p:graphicFrame>
      <p:grpSp>
        <p:nvGrpSpPr>
          <p:cNvPr id="4" name="组合 3"/>
          <p:cNvGrpSpPr/>
          <p:nvPr/>
        </p:nvGrpSpPr>
        <p:grpSpPr>
          <a:xfrm>
            <a:off x="-12700" y="6786880"/>
            <a:ext cx="9158605" cy="76200"/>
            <a:chOff x="0" y="10728"/>
            <a:chExt cx="10784" cy="120"/>
          </a:xfrm>
        </p:grpSpPr>
        <p:grpSp>
          <p:nvGrpSpPr>
            <p:cNvPr id="84" name="组合 83"/>
            <p:cNvGrpSpPr/>
            <p:nvPr/>
          </p:nvGrpSpPr>
          <p:grpSpPr>
            <a:xfrm flipV="1">
              <a:off x="0" y="10728"/>
              <a:ext cx="3595" cy="120"/>
              <a:chOff x="209549" y="5467350"/>
              <a:chExt cx="3048000" cy="95250"/>
            </a:xfrm>
          </p:grpSpPr>
          <p:sp>
            <p:nvSpPr>
              <p:cNvPr id="103" name="矩形 10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V="1">
              <a:off x="3595" y="10728"/>
              <a:ext cx="3595" cy="120"/>
              <a:chOff x="209549" y="5467350"/>
              <a:chExt cx="3048000" cy="95250"/>
            </a:xfrm>
          </p:grpSpPr>
          <p:sp>
            <p:nvSpPr>
              <p:cNvPr id="98" name="矩形 97"/>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flipV="1">
              <a:off x="7190" y="10728"/>
              <a:ext cx="3595" cy="120"/>
              <a:chOff x="209549" y="5467350"/>
              <a:chExt cx="3048000" cy="95250"/>
            </a:xfrm>
          </p:grpSpPr>
          <p:sp>
            <p:nvSpPr>
              <p:cNvPr id="93" name="矩形 92"/>
              <p:cNvSpPr/>
              <p:nvPr/>
            </p:nvSpPr>
            <p:spPr>
              <a:xfrm>
                <a:off x="1425177" y="5467350"/>
                <a:ext cx="616745" cy="95250"/>
              </a:xfrm>
              <a:prstGeom prst="rect">
                <a:avLst/>
              </a:prstGeom>
              <a:solidFill>
                <a:srgbClr val="6057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2640804" y="5467350"/>
                <a:ext cx="616745" cy="95250"/>
              </a:xfrm>
              <a:prstGeom prst="rect">
                <a:avLst/>
              </a:prstGeom>
              <a:gradFill flip="none" rotWithShape="1">
                <a:gsLst>
                  <a:gs pos="0">
                    <a:srgbClr val="F5B647"/>
                  </a:gs>
                  <a:gs pos="50000">
                    <a:srgbClr val="F5B547"/>
                  </a:gs>
                  <a:gs pos="100000">
                    <a:srgbClr val="F5B54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09549" y="5467350"/>
                <a:ext cx="616745" cy="95250"/>
              </a:xfrm>
              <a:prstGeom prst="rect">
                <a:avLst/>
              </a:prstGeom>
              <a:gradFill flip="none" rotWithShape="1">
                <a:gsLst>
                  <a:gs pos="0">
                    <a:srgbClr val="78C556"/>
                  </a:gs>
                  <a:gs pos="50000">
                    <a:srgbClr val="70BA4E"/>
                  </a:gs>
                  <a:gs pos="100000">
                    <a:srgbClr val="61A7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032991" y="5467350"/>
                <a:ext cx="616745" cy="95250"/>
              </a:xfrm>
              <a:prstGeom prst="rect">
                <a:avLst/>
              </a:prstGeom>
              <a:gradFill flip="none" rotWithShape="1">
                <a:gsLst>
                  <a:gs pos="0">
                    <a:srgbClr val="F06A48">
                      <a:alpha val="90000"/>
                    </a:srgbClr>
                  </a:gs>
                  <a:gs pos="50000">
                    <a:srgbClr val="E65F4D">
                      <a:alpha val="90000"/>
                    </a:srgbClr>
                  </a:gs>
                  <a:gs pos="100000">
                    <a:srgbClr val="DC5153">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817363" y="5467350"/>
                <a:ext cx="616745" cy="95250"/>
              </a:xfrm>
              <a:prstGeom prst="rect">
                <a:avLst/>
              </a:prstGeom>
              <a:gradFill flip="none" rotWithShape="1">
                <a:gsLst>
                  <a:gs pos="0">
                    <a:srgbClr val="19A2DF">
                      <a:alpha val="90000"/>
                    </a:srgbClr>
                  </a:gs>
                  <a:gs pos="50000">
                    <a:srgbClr val="2399E0">
                      <a:alpha val="90000"/>
                    </a:srgbClr>
                  </a:gs>
                  <a:gs pos="100000">
                    <a:srgbClr val="2D91E0">
                      <a:alpha val="9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65000"/>
          </a:schemeClr>
        </a:solidFill>
        <a:ln>
          <a:solidFill>
            <a:schemeClr val="bg1">
              <a:lumMod val="85000"/>
            </a:schemeClr>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3258</Words>
  <Application>Microsoft Macintosh PowerPoint</Application>
  <PresentationFormat>全屏显示(4:3)</PresentationFormat>
  <Paragraphs>411</Paragraphs>
  <Slides>43</Slides>
  <Notes>43</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43</vt:i4>
      </vt:variant>
    </vt:vector>
  </HeadingPairs>
  <TitlesOfParts>
    <vt:vector size="56" baseType="lpstr">
      <vt:lpstr>Arial Unicode MS</vt:lpstr>
      <vt:lpstr>Calibri</vt:lpstr>
      <vt:lpstr>Century Gothic</vt:lpstr>
      <vt:lpstr>Times New Roman</vt:lpstr>
      <vt:lpstr>Wingdings</vt:lpstr>
      <vt:lpstr>等线</vt:lpstr>
      <vt:lpstr>宋体</vt:lpstr>
      <vt:lpstr>微软雅黑</vt:lpstr>
      <vt:lpstr>Arial</vt:lpstr>
      <vt:lpstr>Office 主题​​</vt:lpstr>
      <vt:lpstr>Visio.Drawing.11</vt:lpstr>
      <vt:lpstr>Equation.KSEE3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1178</cp:revision>
  <dcterms:created xsi:type="dcterms:W3CDTF">2016-05-01T13:24:00Z</dcterms:created>
  <dcterms:modified xsi:type="dcterms:W3CDTF">2018-04-13T02:45:00Z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